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968" r:id="rId2"/>
    <p:sldId id="931" r:id="rId3"/>
    <p:sldId id="932" r:id="rId4"/>
    <p:sldId id="933" r:id="rId5"/>
    <p:sldId id="934" r:id="rId6"/>
    <p:sldId id="935" r:id="rId7"/>
    <p:sldId id="936" r:id="rId8"/>
    <p:sldId id="937" r:id="rId9"/>
    <p:sldId id="938" r:id="rId10"/>
    <p:sldId id="939" r:id="rId11"/>
    <p:sldId id="940" r:id="rId12"/>
    <p:sldId id="950" r:id="rId13"/>
    <p:sldId id="882" r:id="rId14"/>
    <p:sldId id="885" r:id="rId15"/>
    <p:sldId id="979" r:id="rId16"/>
    <p:sldId id="973" r:id="rId17"/>
    <p:sldId id="784" r:id="rId18"/>
    <p:sldId id="787" r:id="rId19"/>
    <p:sldId id="788" r:id="rId20"/>
    <p:sldId id="789" r:id="rId21"/>
    <p:sldId id="790" r:id="rId22"/>
    <p:sldId id="844" r:id="rId23"/>
    <p:sldId id="732" r:id="rId24"/>
    <p:sldId id="845" r:id="rId25"/>
    <p:sldId id="877" r:id="rId26"/>
    <p:sldId id="785" r:id="rId27"/>
    <p:sldId id="969" r:id="rId28"/>
    <p:sldId id="833" r:id="rId29"/>
    <p:sldId id="821" r:id="rId30"/>
    <p:sldId id="694" r:id="rId31"/>
    <p:sldId id="842" r:id="rId32"/>
    <p:sldId id="841" r:id="rId33"/>
    <p:sldId id="814" r:id="rId34"/>
    <p:sldId id="822" r:id="rId35"/>
    <p:sldId id="825" r:id="rId36"/>
    <p:sldId id="813" r:id="rId37"/>
    <p:sldId id="827" r:id="rId38"/>
    <p:sldId id="866" r:id="rId39"/>
    <p:sldId id="865" r:id="rId40"/>
    <p:sldId id="863" r:id="rId41"/>
    <p:sldId id="864" r:id="rId42"/>
    <p:sldId id="868" r:id="rId43"/>
    <p:sldId id="836" r:id="rId44"/>
    <p:sldId id="731" r:id="rId45"/>
    <p:sldId id="83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874F0-B768-1643-A151-4EF6DE643BC3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5C3DF-CD61-2A44-B463-C78F9BC5F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2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2617-FB9E-4ABB-AAAC-7005D1D9D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5D4E3-C2A7-5907-E30E-ED4F14EE7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461A9-A443-451E-45F9-44116DB9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E8EB1-4DA4-A4CD-FCB7-DAA1E765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6AE81-40BF-510D-021A-0D81298BF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1081-E086-FB7F-4C1B-FC9E266D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6F92C-9F3D-1EA4-1BE2-0BD87B4D3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E958-9B38-4DD2-BE74-C2550BC53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C2F2A-8796-0CEF-555A-123A2FC4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16BC0-4607-D906-FD27-DE6B510A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7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9A2FB2-5720-72A6-095A-6578DEABB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7D0A8-A792-86DA-45DD-738673C4D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5EA82-935E-CB04-DC72-9BFBC228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9FD9D-D0D7-3D7D-DDC5-287A6E1E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CD617-D3C5-16DD-5790-C8F16161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5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3CA7B-A79A-C27F-B025-5FF56598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5F77-0D47-FE56-1157-131E9D46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F912A-0607-F9A8-4C8A-90666C0D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B5F7A-9D25-D02C-3088-D468042B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F56F-FDD4-2AD9-88E6-EE42A300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1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E76A-A9BD-3F1F-E0A2-DDC9A3FE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AEBE2-1C0B-86B8-6C92-82A00F8C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53D49-F5D9-B52A-31A7-0F7C5F6D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84DB8-CEC1-7E5D-D34F-0E4F0EE1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9B5D-3FC2-0446-B09D-ADA06840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BDDD-FB05-3EDF-D79F-0B67F3EB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49B90-08EA-4C96-C8F2-430227414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70A52-75C4-8143-1A3B-975E039A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4CEF3-37BD-E415-A833-A2635569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3188C-435E-642D-B744-D8CF5AE7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3735D-C555-04FC-A6E9-744C75B2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4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9DB8-34B3-DC5E-6EDA-FCEE4A00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3B2C-2C61-9398-EA5D-6B2530EAE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B9A54-0BB1-4C8A-E24D-BD1586EC1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7A8CC-421C-9D8C-AD3A-1D30D260F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FCC37-F181-C327-B0E3-1F79C0FBF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B6115-931E-5562-59A0-C83C61C4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6161E-D94C-1D12-D95C-9D281E2B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5D373-BBC8-BE89-F76B-C41777B7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20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FE4E-945A-32F0-7951-B90698849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F8E8B-D405-5022-1990-E6EB96AD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9D6D9-D02E-291C-7005-2566CDE4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F8BB6-ED32-FCAF-9668-F091BA8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9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8351D-DB3B-4D4E-4152-003F2439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50C77-30AF-711D-C526-A753210F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46436-D80D-36A2-E6EC-ABE58EB0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F310F-8D70-4192-8BB7-88A9D523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F6BA-5053-B901-1552-4F9060D7A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A893-CABF-0773-C4D8-463C537F4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1B0F2-DA2E-70DD-A37F-BD25AD353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17A86-AD55-2749-58CD-E122C5B7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72ADF-5AA8-4E7A-9498-661E1811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4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30EC-1CD2-9336-3707-8558EA4D3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9C9CDD-C7A8-B411-0864-AF0E00679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7CF89-71E9-B5E2-3ED2-E68B4BC09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3DDB0-A9FD-CAE9-E133-49BC5287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DE7E5-9231-0B07-4257-BE6323F8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4CBCC-AB83-5BB0-DDAB-AE6AB90A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6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A0460-3B61-A450-1F8C-12956FF41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193EB-30F2-006E-63FD-6BD87BE76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67FB-7D88-477A-A57C-7374D145F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171F9-F828-3647-8B36-54837180F2FD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7153B-C58E-54AF-38C5-431C783EB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BADE-741C-ABCF-F1DE-C40A86651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84D1B-E419-A747-8650-049250D4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huggingface.co/docs/transformers/v4.16.2/en/main_classes/pipelin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aperswithcode.com/dataset/glu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Cloze_tes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7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DACB1-F347-CF45-85F4-68355251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07" y="426399"/>
            <a:ext cx="3747939" cy="1859601"/>
          </a:xfrm>
        </p:spPr>
        <p:txBody>
          <a:bodyPr>
            <a:normAutofit fontScale="90000"/>
          </a:bodyPr>
          <a:lstStyle/>
          <a:p>
            <a:r>
              <a:rPr lang="en-US" dirty="0"/>
              <a:t>Recap of Seven Simple Examples</a:t>
            </a:r>
          </a:p>
        </p:txBody>
      </p:sp>
      <p:pic>
        <p:nvPicPr>
          <p:cNvPr id="14" name="Content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EB7699-7198-0D43-ADDB-14B52BE888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437" y="2813179"/>
            <a:ext cx="7194520" cy="3725733"/>
          </a:xfrm>
        </p:spPr>
      </p:pic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B0F2BEB5-9998-E24B-9C6D-5C4D361169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84225" y="166979"/>
            <a:ext cx="7585471" cy="350004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06710-7F0B-2340-BD2A-0E5D398D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C9C4-79F4-DA4E-A475-F2AAB22C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CD0B4-A85D-904E-A14E-C83487F7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5A41D04-C328-844A-85DA-E85508EB0F94}"/>
              </a:ext>
            </a:extLst>
          </p:cNvPr>
          <p:cNvSpPr txBox="1">
            <a:spLocks/>
          </p:cNvSpPr>
          <p:nvPr/>
        </p:nvSpPr>
        <p:spPr>
          <a:xfrm>
            <a:off x="7126663" y="3248515"/>
            <a:ext cx="5015059" cy="2672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with patterns (__</a:t>
            </a:r>
            <a:r>
              <a:rPr lang="en-US" i="1" dirty="0"/>
              <a:t>contains</a:t>
            </a:r>
            <a:r>
              <a:rPr lang="en-US" dirty="0"/>
              <a:t>__)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Sentiment Analysis &amp; Text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tasks: </a:t>
            </a:r>
            <a:r>
              <a:rPr lang="en-US" dirty="0" err="1"/>
              <a:t>token_classification</a:t>
            </a:r>
            <a:r>
              <a:rPr lang="en-US" dirty="0"/>
              <a:t>, fill-mask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from datasets (as opposed to stdin)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gft_predict</a:t>
            </a:r>
            <a:r>
              <a:rPr lang="en-US" i="1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gft_eval</a:t>
            </a:r>
            <a:endParaRPr lang="en-US" i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gft_fit</a:t>
            </a:r>
            <a:r>
              <a:rPr lang="en-US" dirty="0"/>
              <a:t> (aka fine-tuning)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3526BA5C-7061-494D-897A-53249C2A26ED}"/>
              </a:ext>
            </a:extLst>
          </p:cNvPr>
          <p:cNvSpPr/>
          <p:nvPr/>
        </p:nvSpPr>
        <p:spPr>
          <a:xfrm>
            <a:off x="275437" y="2237605"/>
            <a:ext cx="457200" cy="467887"/>
          </a:xfrm>
          <a:prstGeom prst="wedgeRoundRectCallout">
            <a:avLst>
              <a:gd name="adj1" fmla="val 63891"/>
              <a:gd name="adj2" fmla="val 883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2B437741-2F11-8241-B6D8-696B1FA5F2FE}"/>
              </a:ext>
            </a:extLst>
          </p:cNvPr>
          <p:cNvSpPr/>
          <p:nvPr/>
        </p:nvSpPr>
        <p:spPr>
          <a:xfrm>
            <a:off x="3841527" y="380995"/>
            <a:ext cx="457200" cy="467887"/>
          </a:xfrm>
          <a:prstGeom prst="wedgeRoundRectCallout">
            <a:avLst>
              <a:gd name="adj1" fmla="val 89664"/>
              <a:gd name="adj2" fmla="val 17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CA83492-2F36-E140-A671-7DB0548F69A0}"/>
              </a:ext>
            </a:extLst>
          </p:cNvPr>
          <p:cNvSpPr/>
          <p:nvPr/>
        </p:nvSpPr>
        <p:spPr>
          <a:xfrm>
            <a:off x="3918773" y="1078740"/>
            <a:ext cx="457200" cy="467887"/>
          </a:xfrm>
          <a:prstGeom prst="wedgeRoundRectCallout">
            <a:avLst>
              <a:gd name="adj1" fmla="val 76262"/>
              <a:gd name="adj2" fmla="val 128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8F5E631-68FF-7546-8A8E-CAC4EFBCF983}"/>
              </a:ext>
            </a:extLst>
          </p:cNvPr>
          <p:cNvSpPr/>
          <p:nvPr/>
        </p:nvSpPr>
        <p:spPr>
          <a:xfrm>
            <a:off x="3832886" y="1885576"/>
            <a:ext cx="457200" cy="467887"/>
          </a:xfrm>
          <a:prstGeom prst="wedgeRoundRectCallout">
            <a:avLst>
              <a:gd name="adj1" fmla="val 91726"/>
              <a:gd name="adj2" fmla="val 8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8A8AF608-C7A8-4741-86DC-EF5F9ED6AE71}"/>
              </a:ext>
            </a:extLst>
          </p:cNvPr>
          <p:cNvSpPr/>
          <p:nvPr/>
        </p:nvSpPr>
        <p:spPr>
          <a:xfrm>
            <a:off x="4183599" y="3053353"/>
            <a:ext cx="457200" cy="467887"/>
          </a:xfrm>
          <a:prstGeom prst="wedgeRoundRectCallout">
            <a:avLst>
              <a:gd name="adj1" fmla="val 52551"/>
              <a:gd name="adj2" fmla="val -68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7458037-84B8-D94C-A948-83769B6AAD78}"/>
              </a:ext>
            </a:extLst>
          </p:cNvPr>
          <p:cNvSpPr/>
          <p:nvPr/>
        </p:nvSpPr>
        <p:spPr>
          <a:xfrm>
            <a:off x="4836738" y="4933578"/>
            <a:ext cx="457200" cy="467887"/>
          </a:xfrm>
          <a:prstGeom prst="wedgeRoundRectCallout">
            <a:avLst>
              <a:gd name="adj1" fmla="val -90748"/>
              <a:gd name="adj2" fmla="val 158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E14B1801-B65C-B142-9418-EA848ED68254}"/>
              </a:ext>
            </a:extLst>
          </p:cNvPr>
          <p:cNvSpPr/>
          <p:nvPr/>
        </p:nvSpPr>
        <p:spPr>
          <a:xfrm>
            <a:off x="4973127" y="4350821"/>
            <a:ext cx="457200" cy="467887"/>
          </a:xfrm>
          <a:prstGeom prst="wedgeRoundRectCallout">
            <a:avLst>
              <a:gd name="adj1" fmla="val -91779"/>
              <a:gd name="adj2" fmla="val -163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D0E365C0-A79D-2E45-B1A8-7E6FC4AF19B3}"/>
              </a:ext>
            </a:extLst>
          </p:cNvPr>
          <p:cNvSpPr/>
          <p:nvPr/>
        </p:nvSpPr>
        <p:spPr>
          <a:xfrm>
            <a:off x="4818672" y="4933577"/>
            <a:ext cx="457200" cy="467887"/>
          </a:xfrm>
          <a:prstGeom prst="wedgeRoundRectCallout">
            <a:avLst>
              <a:gd name="adj1" fmla="val -41263"/>
              <a:gd name="adj2" fmla="val 100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6483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CE9298-2E40-548C-EB56-0C7ECA3D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859" y="94403"/>
            <a:ext cx="2554014" cy="2635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B6E35-D11B-D049-8E5F-021498B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Hundreds of Examples: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https://github.com/kwchurch/gft</a:t>
            </a: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BA71A1-EDCF-F841-804D-18A711DAB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Subdirectories under $</a:t>
            </a:r>
            <a:r>
              <a:rPr lang="en-US" dirty="0" err="1"/>
              <a:t>gft</a:t>
            </a:r>
            <a:r>
              <a:rPr lang="en-US" dirty="0"/>
              <a:t>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4FCD-4734-854D-9708-7DA518A905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fit_examples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predict_examples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eval_examples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summary_examples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 for *.</a:t>
            </a:r>
            <a:r>
              <a:rPr lang="en-US" dirty="0" err="1"/>
              <a:t>sh</a:t>
            </a:r>
            <a:r>
              <a:rPr lang="en-US" dirty="0"/>
              <a:t> files under these directories</a:t>
            </a:r>
          </a:p>
          <a:p>
            <a:pPr lvl="1"/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find $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/examples –name ”*.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4 arguments:</a:t>
            </a:r>
          </a:p>
          <a:p>
            <a:pPr lvl="1"/>
            <a:r>
              <a:rPr lang="en-US" sz="2300" dirty="0"/>
              <a:t>--data, --model, --</a:t>
            </a:r>
            <a:r>
              <a:rPr lang="en-US" sz="2300" dirty="0" err="1"/>
              <a:t>eqn</a:t>
            </a:r>
            <a:r>
              <a:rPr lang="en-US" sz="2300" dirty="0"/>
              <a:t>, --task </a:t>
            </a:r>
          </a:p>
          <a:p>
            <a:endParaRPr lang="en-US" sz="27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988FC-D738-3440-A877-86339E440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E490FD-D1CE-CA44-988A-F9888A6DCD5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gft_fit: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E490FD-D1CE-CA44-988A-F9888A6DC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43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ED5C-F565-A748-8003-AAB1B926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7836C-1256-D74A-9E99-5560516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B660-86CB-4146-A448-8DFF7C0B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7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947D-BCC2-28AF-8B15-9D37D44D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Hundreds of Examples:</a:t>
            </a:r>
            <a:br>
              <a:rPr lang="en-US" dirty="0"/>
            </a:br>
            <a:r>
              <a:rPr lang="en-US" dirty="0"/>
              <a:t>Regression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B54B-94C0-481A-62BA-27CEB84F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341955A-1CEF-71E2-4E77-3FAFF5E7A1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105" y="2449154"/>
            <a:ext cx="5971077" cy="22940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B49E7-D38E-3103-39B5-A4622B4F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5AF9-1AF2-C2CE-579C-32377213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5CEA6-2228-6E5D-9D92-43B7A4F0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432DAB-F2BD-EB43-6A92-CE82E91C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660F8FC-CAC4-505A-BD93-739AB995DAAA}"/>
              </a:ext>
            </a:extLst>
          </p:cNvPr>
          <p:cNvSpPr/>
          <p:nvPr/>
        </p:nvSpPr>
        <p:spPr>
          <a:xfrm>
            <a:off x="6237607" y="654861"/>
            <a:ext cx="4460424" cy="1006223"/>
          </a:xfrm>
          <a:prstGeom prst="wedgeRoundRectCallout">
            <a:avLst>
              <a:gd name="adj1" fmla="val -74857"/>
              <a:gd name="adj2" fmla="val 174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Regression testing looks for errors in output</a:t>
            </a:r>
            <a:endParaRPr lang="en-US" sz="16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344C33-2255-1842-5FCD-645D36C310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16"/>
          <a:stretch/>
        </p:blipFill>
        <p:spPr>
          <a:xfrm>
            <a:off x="6096000" y="2489311"/>
            <a:ext cx="5903811" cy="5375051"/>
          </a:xfrm>
          <a:solidFill>
            <a:schemeClr val="bg1"/>
          </a:solidFill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02DFA2B-A367-66B9-3549-3D69F05AC994}"/>
              </a:ext>
            </a:extLst>
          </p:cNvPr>
          <p:cNvSpPr/>
          <p:nvPr/>
        </p:nvSpPr>
        <p:spPr>
          <a:xfrm>
            <a:off x="8667890" y="1697125"/>
            <a:ext cx="2997233" cy="566046"/>
          </a:xfrm>
          <a:prstGeom prst="wedgeRoundRectCallout">
            <a:avLst>
              <a:gd name="adj1" fmla="val 22190"/>
              <a:gd name="adj2" fmla="val 1032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Pass: No Errors</a:t>
            </a:r>
          </a:p>
        </p:txBody>
      </p:sp>
    </p:spTree>
    <p:extLst>
      <p:ext uri="{BB962C8B-B14F-4D97-AF65-F5344CB8AC3E}">
        <p14:creationId xmlns:p14="http://schemas.microsoft.com/office/powerpoint/2010/main" val="13526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6E35-D11B-D049-8E5F-021498B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Guide to Hundreds of Examples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BA71A1-EDCF-F841-804D-18A711DAB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Subdirectories under $</a:t>
            </a:r>
            <a:r>
              <a:rPr lang="en-US" dirty="0" err="1"/>
              <a:t>gft</a:t>
            </a:r>
            <a:r>
              <a:rPr lang="en-US" dirty="0"/>
              <a:t>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4FCD-4734-854D-9708-7DA518A905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fit_examples</a:t>
            </a:r>
            <a:r>
              <a:rPr lang="en-US" dirty="0"/>
              <a:t> (1 </a:t>
            </a:r>
            <a:r>
              <a:rPr lang="en-US" dirty="0" err="1"/>
              <a:t>arg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output_dir</a:t>
            </a:r>
            <a:r>
              <a:rPr lang="en-US" dirty="0"/>
              <a:t> $1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predict_examples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eval_examples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summary_examples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Look for *.</a:t>
            </a:r>
            <a:r>
              <a:rPr lang="en-US" dirty="0" err="1"/>
              <a:t>sh</a:t>
            </a:r>
            <a:r>
              <a:rPr lang="en-US" dirty="0"/>
              <a:t> files under these directories</a:t>
            </a:r>
          </a:p>
          <a:p>
            <a:pPr lvl="1"/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find $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/examples –name ”*.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/>
              <a:t>4 arguments:</a:t>
            </a:r>
          </a:p>
          <a:p>
            <a:pPr lvl="1"/>
            <a:r>
              <a:rPr lang="en-US" sz="2300" dirty="0"/>
              <a:t>--data, --model, --</a:t>
            </a:r>
            <a:r>
              <a:rPr lang="en-US" sz="2300" dirty="0" err="1"/>
              <a:t>eqn</a:t>
            </a:r>
            <a:r>
              <a:rPr lang="en-US" sz="2300" dirty="0"/>
              <a:t>, --task </a:t>
            </a:r>
          </a:p>
          <a:p>
            <a:endParaRPr lang="en-US" sz="2700" dirty="0"/>
          </a:p>
          <a:p>
            <a:endParaRPr lang="en-US" sz="27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988FC-D738-3440-A877-86339E440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E490FD-D1CE-CA44-988A-F9888A6DCD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</a:t>
            </a:r>
          </a:p>
          <a:p>
            <a:pPr lvl="1"/>
            <a:r>
              <a:rPr lang="en-US" dirty="0"/>
              <a:t>fit, predict, eval, summary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 err="1"/>
              <a:t>model.HuggingFace</a:t>
            </a:r>
            <a:r>
              <a:rPr lang="en-US" dirty="0"/>
              <a:t>/</a:t>
            </a:r>
            <a:r>
              <a:rPr lang="en-US" dirty="0" err="1"/>
              <a:t>model.Paddle</a:t>
            </a:r>
            <a:endParaRPr lang="en-US" dirty="0"/>
          </a:p>
          <a:p>
            <a:pPr lvl="1"/>
            <a:r>
              <a:rPr lang="en-US" dirty="0" err="1"/>
              <a:t>our_models</a:t>
            </a:r>
            <a:r>
              <a:rPr lang="en-US" dirty="0"/>
              <a:t>/</a:t>
            </a:r>
            <a:r>
              <a:rPr lang="en-US" dirty="0" err="1"/>
              <a:t>their_models</a:t>
            </a:r>
            <a:endParaRPr lang="en-US" dirty="0"/>
          </a:p>
          <a:p>
            <a:r>
              <a:rPr lang="en-US" dirty="0"/>
              <a:t>Data</a:t>
            </a:r>
          </a:p>
          <a:p>
            <a:pPr lvl="1"/>
            <a:r>
              <a:rPr lang="en-US" dirty="0" err="1"/>
              <a:t>data.HuggingFace</a:t>
            </a:r>
            <a:r>
              <a:rPr lang="en-US" dirty="0"/>
              <a:t>/</a:t>
            </a:r>
            <a:r>
              <a:rPr lang="en-US" dirty="0" err="1"/>
              <a:t>data.Paddle</a:t>
            </a:r>
            <a:endParaRPr lang="en-US" dirty="0"/>
          </a:p>
          <a:p>
            <a:r>
              <a:rPr lang="en-US" dirty="0"/>
              <a:t>Benchmarks/Tasks</a:t>
            </a:r>
          </a:p>
          <a:p>
            <a:pPr lvl="1"/>
            <a:r>
              <a:rPr lang="en-US" dirty="0"/>
              <a:t>GLUE, </a:t>
            </a:r>
            <a:r>
              <a:rPr lang="en-US" dirty="0" err="1"/>
              <a:t>SQuAD</a:t>
            </a:r>
            <a:r>
              <a:rPr lang="en-US" dirty="0"/>
              <a:t>, sentiment,…</a:t>
            </a:r>
          </a:p>
          <a:p>
            <a:r>
              <a:rPr lang="en-US" dirty="0"/>
              <a:t>Hyper-parameter Tuning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ED5C-F565-A748-8003-AAB1B926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7836C-1256-D74A-9E99-5560516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B660-86CB-4146-A448-8DFF7C0B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pic>
        <p:nvPicPr>
          <p:cNvPr id="11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3E1A7AD3-AC21-ED47-A86D-9E8FDE0E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3" y="1755272"/>
            <a:ext cx="5932337" cy="4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2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E073352-1A7A-6244-B75F-B12BBA84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Cola subset of Glue, with pretrained models and data from </a:t>
            </a:r>
            <a:r>
              <a:rPr lang="en-US" sz="2700" dirty="0" err="1"/>
              <a:t>HuggingFace</a:t>
            </a:r>
            <a:br>
              <a:rPr lang="en-US" sz="1800" dirty="0"/>
            </a:br>
            <a:r>
              <a:rPr lang="en-US" sz="1800" dirty="0"/>
              <a:t>$</a:t>
            </a:r>
            <a:r>
              <a:rPr lang="en-US" sz="1800" dirty="0" err="1"/>
              <a:t>gft</a:t>
            </a:r>
            <a:r>
              <a:rPr lang="en-US" sz="1800" dirty="0"/>
              <a:t>/examples/</a:t>
            </a:r>
            <a:r>
              <a:rPr lang="en-US" sz="1800" dirty="0" err="1"/>
              <a:t>eval_examples</a:t>
            </a:r>
            <a:r>
              <a:rPr lang="en-US" sz="1800" dirty="0"/>
              <a:t>/</a:t>
            </a:r>
            <a:r>
              <a:rPr lang="en-US" sz="1800" dirty="0" err="1"/>
              <a:t>model.HuggingFace</a:t>
            </a:r>
            <a:r>
              <a:rPr lang="en-US" sz="1800" dirty="0"/>
              <a:t>/language/</a:t>
            </a:r>
            <a:r>
              <a:rPr lang="en-US" sz="1800" dirty="0" err="1"/>
              <a:t>data.HuggingFace</a:t>
            </a:r>
            <a:r>
              <a:rPr lang="en-US" sz="1800" dirty="0"/>
              <a:t>/</a:t>
            </a:r>
            <a:r>
              <a:rPr lang="en-US" sz="1800" dirty="0" err="1"/>
              <a:t>their_models</a:t>
            </a:r>
            <a:r>
              <a:rPr lang="en-US" sz="1800" dirty="0"/>
              <a:t>/glue/</a:t>
            </a:r>
            <a:r>
              <a:rPr lang="en-US" sz="1800" dirty="0" err="1"/>
              <a:t>cola.sh</a:t>
            </a:r>
            <a:br>
              <a:rPr lang="en-US" dirty="0"/>
            </a:b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7372CC-B2D7-B445-9A79-67282A80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736" y="1004691"/>
            <a:ext cx="5157787" cy="479991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F6C14CB-5A29-9840-98D8-9BBBD11B4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9736" y="1484682"/>
            <a:ext cx="5157787" cy="368458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for model in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distilbert</a:t>
            </a:r>
            <a:r>
              <a:rPr lang="en-US" dirty="0"/>
              <a:t>-base-uncased-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-base-uncased-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distilbert</a:t>
            </a:r>
            <a:r>
              <a:rPr lang="en-US" dirty="0"/>
              <a:t>-base-cased-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roberta</a:t>
            </a:r>
            <a:r>
              <a:rPr lang="en-US" dirty="0"/>
              <a:t>-base-</a:t>
            </a:r>
            <a:r>
              <a:rPr lang="en-US" dirty="0" err="1"/>
              <a:t>CoLA</a:t>
            </a:r>
            <a:r>
              <a:rPr lang="en-US" dirty="0"/>
              <a:t> cointegrated/roberta-large-cola-krishna2020 </a:t>
            </a:r>
            <a:r>
              <a:rPr lang="en-US" dirty="0" err="1"/>
              <a:t>textattack</a:t>
            </a:r>
            <a:r>
              <a:rPr lang="en-US" dirty="0"/>
              <a:t>/albert-base-v2-CoLA </a:t>
            </a:r>
            <a:r>
              <a:rPr lang="en-US" dirty="0" err="1"/>
              <a:t>gchhablani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-base-cased-finetuned-cola </a:t>
            </a:r>
            <a:r>
              <a:rPr lang="en-US" dirty="0" err="1"/>
              <a:t>yoshitomo-matsubara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-base-uncased-cola </a:t>
            </a:r>
            <a:r>
              <a:rPr lang="en-US" dirty="0" err="1"/>
              <a:t>howey</a:t>
            </a:r>
            <a:r>
              <a:rPr lang="en-US" dirty="0"/>
              <a:t>/</a:t>
            </a:r>
            <a:r>
              <a:rPr lang="en-US" dirty="0" err="1"/>
              <a:t>roberta</a:t>
            </a:r>
            <a:r>
              <a:rPr lang="en-US" dirty="0"/>
              <a:t>-large-cola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xlnet</a:t>
            </a:r>
            <a:r>
              <a:rPr lang="en-US" dirty="0"/>
              <a:t>-base-cased-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isakbos</a:t>
            </a:r>
            <a:r>
              <a:rPr lang="en-US" dirty="0"/>
              <a:t>/Q8BERT_COLA_L_512 </a:t>
            </a:r>
            <a:r>
              <a:rPr lang="en-US" dirty="0" err="1"/>
              <a:t>EhsanAghazadeh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</a:t>
            </a:r>
            <a:r>
              <a:rPr lang="en-US" dirty="0" err="1"/>
              <a:t>CoLA_A</a:t>
            </a:r>
            <a:r>
              <a:rPr lang="en-US" dirty="0"/>
              <a:t> </a:t>
            </a:r>
            <a:r>
              <a:rPr lang="en-US" dirty="0" err="1"/>
              <a:t>EhsanAghazadeh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</a:t>
            </a:r>
            <a:r>
              <a:rPr lang="en-US" dirty="0" err="1"/>
              <a:t>CoLA_B</a:t>
            </a:r>
            <a:r>
              <a:rPr lang="en-US" dirty="0"/>
              <a:t> 09panesara/</a:t>
            </a:r>
            <a:r>
              <a:rPr lang="en-US" dirty="0" err="1"/>
              <a:t>distilbert</a:t>
            </a:r>
            <a:r>
              <a:rPr lang="en-US" dirty="0"/>
              <a:t>-base-uncased-finetuned-cola </a:t>
            </a:r>
            <a:r>
              <a:rPr lang="en-US" dirty="0" err="1"/>
              <a:t>yoshitomo-matsubara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-large-uncased-cola 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xlnet</a:t>
            </a:r>
            <a:r>
              <a:rPr lang="en-US" dirty="0"/>
              <a:t>-large-cased-</a:t>
            </a:r>
            <a:r>
              <a:rPr lang="en-US" dirty="0" err="1"/>
              <a:t>CoLA</a:t>
            </a:r>
            <a:r>
              <a:rPr lang="en-US" dirty="0"/>
              <a:t> Alireza1044/albert-base-v2-cola pmthangk09/</a:t>
            </a:r>
            <a:r>
              <a:rPr lang="en-US" dirty="0" err="1"/>
              <a:t>bert</a:t>
            </a:r>
            <a:r>
              <a:rPr lang="en-US" dirty="0"/>
              <a:t>-base-uncased-glue-cola </a:t>
            </a:r>
            <a:r>
              <a:rPr lang="en-US" dirty="0" err="1"/>
              <a:t>kamivao</a:t>
            </a:r>
            <a:r>
              <a:rPr lang="en-US" dirty="0"/>
              <a:t>/autonlp-cola_gram-208681 mrm8488/deberta-v3-small-finetuned-cola 123abhiALFLKFO/</a:t>
            </a:r>
            <a:r>
              <a:rPr lang="en-US" dirty="0" err="1"/>
              <a:t>distilbert</a:t>
            </a:r>
            <a:r>
              <a:rPr lang="en-US" dirty="0"/>
              <a:t>-base-uncased-finetuned-cola Ahren09/</a:t>
            </a:r>
            <a:r>
              <a:rPr lang="en-US" dirty="0" err="1"/>
              <a:t>distilbert</a:t>
            </a:r>
            <a:r>
              <a:rPr lang="en-US" dirty="0"/>
              <a:t>-base-uncased-finetuned-cola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 err="1"/>
              <a:t>gft_eval</a:t>
            </a:r>
            <a:r>
              <a:rPr lang="en-US" dirty="0"/>
              <a:t> --data </a:t>
            </a:r>
            <a:r>
              <a:rPr lang="en-US" dirty="0" err="1"/>
              <a:t>H:glue,cola</a:t>
            </a:r>
            <a:r>
              <a:rPr lang="en-US" dirty="0"/>
              <a:t>  --split </a:t>
            </a:r>
            <a:r>
              <a:rPr lang="en-US" dirty="0" err="1"/>
              <a:t>val</a:t>
            </a:r>
            <a:r>
              <a:rPr lang="en-US" dirty="0"/>
              <a:t>  \</a:t>
            </a:r>
          </a:p>
          <a:p>
            <a:pPr marL="0" indent="0">
              <a:buNone/>
            </a:pPr>
            <a:r>
              <a:rPr lang="en-US" dirty="0"/>
              <a:t>   --</a:t>
            </a:r>
            <a:r>
              <a:rPr lang="en-US" dirty="0" err="1"/>
              <a:t>eqn</a:t>
            </a:r>
            <a:r>
              <a:rPr lang="en-US" dirty="0"/>
              <a:t> 'classify: label ~ sentence’  --model H:$model \</a:t>
            </a:r>
          </a:p>
          <a:p>
            <a:pPr marL="0" indent="0">
              <a:buNone/>
            </a:pPr>
            <a:r>
              <a:rPr lang="en-US" dirty="0"/>
              <a:t>  --metric </a:t>
            </a:r>
            <a:r>
              <a:rPr lang="en-US" dirty="0" err="1"/>
              <a:t>H:glue,cola</a:t>
            </a:r>
            <a:r>
              <a:rPr lang="en-US" dirty="0"/>
              <a:t>  --</a:t>
            </a:r>
            <a:r>
              <a:rPr lang="en-US" dirty="0" err="1"/>
              <a:t>figure_of_merit</a:t>
            </a:r>
            <a:r>
              <a:rPr lang="en-US" dirty="0"/>
              <a:t> </a:t>
            </a:r>
            <a:r>
              <a:rPr lang="en-US" dirty="0" err="1"/>
              <a:t>matthews_correlation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8A383CD-478E-A849-B865-47BA155C7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7523" y="1027906"/>
            <a:ext cx="5975001" cy="479990"/>
          </a:xfrm>
        </p:spPr>
        <p:txBody>
          <a:bodyPr>
            <a:normAutofit/>
          </a:bodyPr>
          <a:lstStyle/>
          <a:p>
            <a:r>
              <a:rPr lang="en-US" dirty="0"/>
              <a:t>Output (Sorted by score; 4 errors removed)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0505D-07AD-2647-8EBD-5A8278E1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C43681-7C35-F241-A8A9-276021C4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1288D-0396-E14D-BD06-CFFEB37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43F2A840-AB80-A643-A1E6-D1F73A5AE52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84453" y="1484682"/>
          <a:ext cx="5850757" cy="49034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151618">
                  <a:extLst>
                    <a:ext uri="{9D8B030D-6E8A-4147-A177-3AD203B41FA5}">
                      <a16:colId xmlns:a16="http://schemas.microsoft.com/office/drawing/2014/main" val="425616679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746052904"/>
                    </a:ext>
                  </a:extLst>
                </a:gridCol>
                <a:gridCol w="909212">
                  <a:extLst>
                    <a:ext uri="{9D8B030D-6E8A-4147-A177-3AD203B41FA5}">
                      <a16:colId xmlns:a16="http://schemas.microsoft.com/office/drawing/2014/main" val="2978198150"/>
                    </a:ext>
                  </a:extLst>
                </a:gridCol>
              </a:tblGrid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Model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2346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howey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roberta</a:t>
                      </a:r>
                      <a:r>
                        <a:rPr lang="en-US" sz="1400" u="none" strike="noStrike" dirty="0">
                          <a:effectLst/>
                        </a:rPr>
                        <a:t>-large-cola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321440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roberta</a:t>
                      </a:r>
                      <a:r>
                        <a:rPr lang="en-US" sz="1400" u="none" strike="noStrike" dirty="0">
                          <a:effectLst/>
                        </a:rPr>
                        <a:t>-base-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54533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yoshitomo-matsubara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5824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mrm8488/deberta-v3-small-finetuned-cola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69673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EhsanAghazadeh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CoLA_A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08497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yoshitomo-matsubara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6141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EhsanAghazadeh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CoLA_B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440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gchhablani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04536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pmthangk09/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-base-uncased-glue-cola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08653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/albert-base-v2-CoLA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55543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104737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kamivao</a:t>
                      </a:r>
                      <a:r>
                        <a:rPr lang="en-US" sz="1400" u="none" strike="noStrike" dirty="0">
                          <a:effectLst/>
                        </a:rPr>
                        <a:t>/autonlp-cola_gram-208681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0074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Alireza1044/albert-base-v2-cola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2799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09panesara/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336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5663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123abhiALFLKFO/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14364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textattack/xlnet-base-cased-CoLA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2.23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59409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textattack/distilbert-base-cased-CoLA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8542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isakbos/Q8BERT_COLA_L_512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3812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textattack/xlnet-large-cased-CoLA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72918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cointegrated/roberta-large-cola-krishna2020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93399"/>
                  </a:ext>
                </a:extLst>
              </a:tr>
            </a:tbl>
          </a:graphicData>
        </a:graphic>
      </p:graphicFrame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456C1410-60BA-4D4E-BFD8-E3B083B6CEA6}"/>
              </a:ext>
            </a:extLst>
          </p:cNvPr>
          <p:cNvSpPr/>
          <p:nvPr/>
        </p:nvSpPr>
        <p:spPr>
          <a:xfrm>
            <a:off x="3269818" y="4946501"/>
            <a:ext cx="2451370" cy="1441651"/>
          </a:xfrm>
          <a:prstGeom prst="wedgeRoundRectCallout">
            <a:avLst>
              <a:gd name="adj1" fmla="val 62601"/>
              <a:gd name="adj2" fmla="val -993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Popular models containing “cola”</a:t>
            </a:r>
          </a:p>
          <a:p>
            <a:pPr algn="ctr"/>
            <a:r>
              <a:rPr lang="en-US" sz="2400" dirty="0"/>
              <a:t>(not SOTA)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78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F3CB-846D-AAF2-5B48-C264D16B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``Good’’ Stuff?   </a:t>
            </a:r>
            <a:br>
              <a:rPr lang="en-US" dirty="0"/>
            </a:br>
            <a:r>
              <a:rPr lang="en-US" dirty="0"/>
              <a:t>Accuracy? Downloads?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7E3EF6-489B-3C0A-F395-34CA61045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337" y="1704612"/>
            <a:ext cx="1813323" cy="4780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Best of Hubs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51DF3F-9985-D348-AD4E-6EDCB31BE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0979"/>
          <a:stretch/>
        </p:blipFill>
        <p:spPr>
          <a:xfrm>
            <a:off x="1024870" y="2221845"/>
            <a:ext cx="4362432" cy="4112654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B744E0-F9DC-A5DC-78B4-4F5CB9443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5891" y="1695346"/>
            <a:ext cx="980840" cy="4105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SOTA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8B572FD-18A9-D39F-4F7A-E5F3A2404D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72723" b="956"/>
          <a:stretch/>
        </p:blipFill>
        <p:spPr>
          <a:xfrm>
            <a:off x="6410523" y="2221844"/>
            <a:ext cx="5146302" cy="1850163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AA424-759D-FA19-B1A2-872292CC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8312F-9C1B-5642-FF29-080DA725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7D9FA-38D5-553A-98E6-3841EDE1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15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B97B791-1F36-87FB-563D-FB9D1248E1C6}"/>
              </a:ext>
            </a:extLst>
          </p:cNvPr>
          <p:cNvSpPr/>
          <p:nvPr/>
        </p:nvSpPr>
        <p:spPr>
          <a:xfrm>
            <a:off x="5899244" y="5486400"/>
            <a:ext cx="3393402" cy="893174"/>
          </a:xfrm>
          <a:prstGeom prst="wedgeRoundRectCallout">
            <a:avLst>
              <a:gd name="adj1" fmla="val -60540"/>
              <a:gd name="adj2" fmla="val -1027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Best of Hubs are good</a:t>
            </a:r>
          </a:p>
          <a:p>
            <a:pPr algn="ctr"/>
            <a:r>
              <a:rPr lang="en-US" sz="2400" dirty="0"/>
              <a:t>(but probably not SOTA)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9BAAD73-E0CC-6E92-7AA8-B9E6338F22C8}"/>
              </a:ext>
            </a:extLst>
          </p:cNvPr>
          <p:cNvSpPr/>
          <p:nvPr/>
        </p:nvSpPr>
        <p:spPr>
          <a:xfrm>
            <a:off x="6191282" y="819365"/>
            <a:ext cx="3213916" cy="893174"/>
          </a:xfrm>
          <a:prstGeom prst="wedgeRoundRectCallout">
            <a:avLst>
              <a:gd name="adj1" fmla="val -162432"/>
              <a:gd name="adj2" fmla="val 14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Hyper-Parameter Tuning </a:t>
            </a:r>
            <a:r>
              <a:rPr lang="en-US" sz="2400" dirty="0">
                <a:sym typeface="Wingdings" pitchFamily="2" charset="2"/>
              </a:rPr>
              <a:t> Small Gains</a:t>
            </a:r>
            <a:endParaRPr lang="en-US" sz="2400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2047116-BBB8-050E-08A1-89FD3575C44C}"/>
              </a:ext>
            </a:extLst>
          </p:cNvPr>
          <p:cNvSpPr/>
          <p:nvPr/>
        </p:nvSpPr>
        <p:spPr>
          <a:xfrm>
            <a:off x="7346731" y="4390202"/>
            <a:ext cx="3393402" cy="893174"/>
          </a:xfrm>
          <a:prstGeom prst="wedgeRoundRectCallout">
            <a:avLst>
              <a:gd name="adj1" fmla="val -105141"/>
              <a:gd name="adj2" fmla="val -260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Should not compare accuracy across splits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5F5BBE3-2C2B-86E8-E633-8363E2B07E73}"/>
              </a:ext>
            </a:extLst>
          </p:cNvPr>
          <p:cNvSpPr/>
          <p:nvPr/>
        </p:nvSpPr>
        <p:spPr>
          <a:xfrm>
            <a:off x="7346731" y="4390202"/>
            <a:ext cx="3393402" cy="893174"/>
          </a:xfrm>
          <a:prstGeom prst="wedgeRoundRectCallout">
            <a:avLst>
              <a:gd name="adj1" fmla="val -21780"/>
              <a:gd name="adj2" fmla="val -78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Should not compare accuracy across splits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45BECB1-89F9-F764-9A8A-AC370635EE7F}"/>
              </a:ext>
            </a:extLst>
          </p:cNvPr>
          <p:cNvSpPr/>
          <p:nvPr/>
        </p:nvSpPr>
        <p:spPr>
          <a:xfrm>
            <a:off x="4748577" y="3798256"/>
            <a:ext cx="584672" cy="3548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478"/>
          <a:stretch/>
        </p:blipFill>
        <p:spPr>
          <a:xfrm>
            <a:off x="0" y="68636"/>
            <a:ext cx="7715312" cy="305277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(1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Token Classification</a:t>
            </a:r>
          </a:p>
          <a:p>
            <a:r>
              <a:rPr lang="en-US" dirty="0"/>
              <a:t>Fill Mask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AC2A18-C4A2-3F4A-BA89-7FD946393ED6}"/>
              </a:ext>
            </a:extLst>
          </p:cNvPr>
          <p:cNvSpPr/>
          <p:nvPr/>
        </p:nvSpPr>
        <p:spPr>
          <a:xfrm>
            <a:off x="95381" y="2242058"/>
            <a:ext cx="5778801" cy="7883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4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0418"/>
          <a:stretch/>
        </p:blipFill>
        <p:spPr>
          <a:xfrm>
            <a:off x="0" y="68635"/>
            <a:ext cx="7715312" cy="390972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(2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Fill Mask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60186-F730-8D4C-A803-481009E0B1CE}"/>
              </a:ext>
            </a:extLst>
          </p:cNvPr>
          <p:cNvSpPr/>
          <p:nvPr/>
        </p:nvSpPr>
        <p:spPr>
          <a:xfrm>
            <a:off x="81019" y="3161204"/>
            <a:ext cx="7353867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7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0866"/>
          <a:stretch/>
        </p:blipFill>
        <p:spPr>
          <a:xfrm>
            <a:off x="0" y="68636"/>
            <a:ext cx="7715312" cy="519275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(3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D2451-36FC-7049-946D-EC4F75D52D42}"/>
              </a:ext>
            </a:extLst>
          </p:cNvPr>
          <p:cNvSpPr/>
          <p:nvPr/>
        </p:nvSpPr>
        <p:spPr>
          <a:xfrm>
            <a:off x="57082" y="4048389"/>
            <a:ext cx="6109134" cy="12608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A307E31-5BAE-F34C-A6C6-C653F92D2827}"/>
              </a:ext>
            </a:extLst>
          </p:cNvPr>
          <p:cNvSpPr/>
          <p:nvPr/>
        </p:nvSpPr>
        <p:spPr>
          <a:xfrm>
            <a:off x="6560723" y="4492384"/>
            <a:ext cx="2947122" cy="572468"/>
          </a:xfrm>
          <a:prstGeom prst="wedgeRoundRectCallout">
            <a:avLst>
              <a:gd name="adj1" fmla="val -55328"/>
              <a:gd name="adj2" fmla="val 148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is 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85257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4C53AD-325B-D048-A664-9BD4EBB2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9B743-737C-4149-A151-872020F1A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with patterns (__</a:t>
            </a:r>
            <a:r>
              <a:rPr lang="en-US" i="1" dirty="0"/>
              <a:t>contains</a:t>
            </a:r>
            <a:r>
              <a:rPr lang="en-US" dirty="0"/>
              <a:t>__)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Predict: Sentiment Analysis &amp; Text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tasks: </a:t>
            </a:r>
            <a:r>
              <a:rPr lang="en-US" dirty="0" err="1"/>
              <a:t>token_classification</a:t>
            </a:r>
            <a:r>
              <a:rPr lang="en-US" dirty="0"/>
              <a:t>, fill-mask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from datasets (as opposed to stdin)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gft_predict</a:t>
            </a:r>
            <a:r>
              <a:rPr lang="en-US" i="1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gft_eval</a:t>
            </a:r>
            <a:endParaRPr lang="en-US" i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gft_fit</a:t>
            </a:r>
            <a:r>
              <a:rPr lang="en-US" dirty="0"/>
              <a:t> (aka fine-tuning)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14D7F-B016-3D4E-AC0B-11380F19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E4A1A-2341-3645-8455-4488EA63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BDC8E-50C1-4C49-B96A-4C9A623B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02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8635"/>
            <a:ext cx="7715312" cy="65619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(4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7A1D00-9BD6-7C49-A15D-10579034F4EE}"/>
              </a:ext>
            </a:extLst>
          </p:cNvPr>
          <p:cNvSpPr/>
          <p:nvPr/>
        </p:nvSpPr>
        <p:spPr>
          <a:xfrm>
            <a:off x="109744" y="5278037"/>
            <a:ext cx="7487916" cy="120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86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8635"/>
            <a:ext cx="7715312" cy="65619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(4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Machine Translation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English </a:t>
            </a:r>
            <a:r>
              <a:rPr lang="en-US" b="1" dirty="0">
                <a:sym typeface="Wingdings" pitchFamily="2" charset="2"/>
              </a:rPr>
              <a:t> French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English  Chinese</a:t>
            </a:r>
            <a:endParaRPr lang="en-US" b="1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696BAF8-ADE8-DB44-A8E5-5B8D34BE14F3}"/>
              </a:ext>
            </a:extLst>
          </p:cNvPr>
          <p:cNvSpPr/>
          <p:nvPr/>
        </p:nvSpPr>
        <p:spPr>
          <a:xfrm>
            <a:off x="7995016" y="5141469"/>
            <a:ext cx="3212768" cy="459189"/>
          </a:xfrm>
          <a:prstGeom prst="wedgeRoundRectCallout">
            <a:avLst>
              <a:gd name="adj1" fmla="val -66010"/>
              <a:gd name="adj2" fmla="val 593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for: English </a:t>
            </a:r>
            <a:r>
              <a:rPr lang="en-US" dirty="0">
                <a:sym typeface="Wingdings" pitchFamily="2" charset="2"/>
              </a:rPr>
              <a:t> French</a:t>
            </a:r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8682C6C-3C7B-E74D-BC49-BF26A7FCA4A8}"/>
              </a:ext>
            </a:extLst>
          </p:cNvPr>
          <p:cNvSpPr/>
          <p:nvPr/>
        </p:nvSpPr>
        <p:spPr>
          <a:xfrm>
            <a:off x="7952109" y="5717774"/>
            <a:ext cx="3212768" cy="459189"/>
          </a:xfrm>
          <a:prstGeom prst="wedgeRoundRectCallout">
            <a:avLst>
              <a:gd name="adj1" fmla="val -62732"/>
              <a:gd name="adj2" fmla="val 447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for: English </a:t>
            </a:r>
            <a:r>
              <a:rPr lang="en-US" dirty="0">
                <a:sym typeface="Wingdings" pitchFamily="2" charset="2"/>
              </a:rPr>
              <a:t> Chinese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64A95-BD47-994E-99EF-92A6ED3DEF90}"/>
              </a:ext>
            </a:extLst>
          </p:cNvPr>
          <p:cNvSpPr/>
          <p:nvPr/>
        </p:nvSpPr>
        <p:spPr>
          <a:xfrm>
            <a:off x="109744" y="5278037"/>
            <a:ext cx="7487916" cy="120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058E-C3AB-9349-9AB3-93120E1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17004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gft_predict</a:t>
            </a:r>
            <a:r>
              <a:rPr lang="en-US" sz="3600" dirty="0"/>
              <a:t> –task image-classification</a:t>
            </a:r>
          </a:p>
        </p:txBody>
      </p:sp>
      <p:pic>
        <p:nvPicPr>
          <p:cNvPr id="9" name="Content Placeholder 8" descr="A picture containing text, cat, sitting, white&#10;&#10;Description automatically generated">
            <a:extLst>
              <a:ext uri="{FF2B5EF4-FFF2-40B4-BE49-F238E27FC236}">
                <a16:creationId xmlns:a16="http://schemas.microsoft.com/office/drawing/2014/main" id="{31B6D706-6163-0241-B7DC-B4E1CA8B54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61657" y="1420"/>
            <a:ext cx="4030343" cy="3427580"/>
          </a:xfrm>
        </p:spPr>
      </p:pic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574316-B0AF-394D-B4BC-63BDAAB61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695" y="3344288"/>
            <a:ext cx="15237336" cy="294301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D7A8A-21FB-9E44-B1FE-DC3856C4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A335E-C643-374E-8144-4D151BD8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CB30C-3475-8143-9863-072BE032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22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992D1B1-6166-0A44-AEB9-FF6F5D5E2C3D}"/>
              </a:ext>
            </a:extLst>
          </p:cNvPr>
          <p:cNvSpPr/>
          <p:nvPr/>
        </p:nvSpPr>
        <p:spPr>
          <a:xfrm>
            <a:off x="9004955" y="3258024"/>
            <a:ext cx="3187045" cy="480046"/>
          </a:xfrm>
          <a:prstGeom prst="wedgeRoundRectCallout">
            <a:avLst>
              <a:gd name="adj1" fmla="val -47194"/>
              <a:gd name="adj2" fmla="val 10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Model </a:t>
            </a:r>
            <a:r>
              <a:rPr lang="en-US" dirty="0">
                <a:sym typeface="Wingdings" pitchFamily="2" charset="2"/>
              </a:rPr>
              <a:t> 1000 Labels</a:t>
            </a:r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B8EC177-03CB-284B-ABA4-19BE754E12B9}"/>
              </a:ext>
            </a:extLst>
          </p:cNvPr>
          <p:cNvSpPr/>
          <p:nvPr/>
        </p:nvSpPr>
        <p:spPr>
          <a:xfrm>
            <a:off x="8979232" y="5089812"/>
            <a:ext cx="3212768" cy="459189"/>
          </a:xfrm>
          <a:prstGeom prst="wedgeRoundRectCallout">
            <a:avLst>
              <a:gd name="adj1" fmla="val -38355"/>
              <a:gd name="adj2" fmla="val 76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with Cat/Dog </a:t>
            </a:r>
            <a:r>
              <a:rPr lang="en-US" dirty="0">
                <a:sym typeface="Wingdings" pitchFamily="2" charset="2"/>
              </a:rPr>
              <a:t>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5D5B2-10E1-4B45-8F52-BAE5B5FD5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4F242-873E-7942-96F3-589A00EC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40B56-522D-6E44-A2E2-03F2A3C5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E6A33-9028-A845-A21B-B1E306B2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87557"/>
            <a:ext cx="9001125" cy="2263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51368-3F66-B54B-87DB-5021D559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53" y="2376161"/>
            <a:ext cx="4340047" cy="4402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0BD605-68A6-6348-9FA2-70015F6C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938" y="61912"/>
            <a:ext cx="3167062" cy="6484476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13309DB-3970-C14E-8037-A98BA6521B9B}"/>
              </a:ext>
            </a:extLst>
          </p:cNvPr>
          <p:cNvSpPr/>
          <p:nvPr/>
        </p:nvSpPr>
        <p:spPr>
          <a:xfrm>
            <a:off x="6269370" y="760966"/>
            <a:ext cx="2922504" cy="459189"/>
          </a:xfrm>
          <a:prstGeom prst="wedgeRoundRectCallout">
            <a:avLst>
              <a:gd name="adj1" fmla="val -61242"/>
              <a:gd name="adj2" fmla="val 385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 behind  Cat/Dog Task</a:t>
            </a:r>
          </a:p>
        </p:txBody>
      </p:sp>
    </p:spTree>
    <p:extLst>
      <p:ext uri="{BB962C8B-B14F-4D97-AF65-F5344CB8AC3E}">
        <p14:creationId xmlns:p14="http://schemas.microsoft.com/office/powerpoint/2010/main" val="2137924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723A-334B-334C-A09A-EE67EFEF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Inputs can also come from files (as well as URLs)</a:t>
            </a:r>
            <a:br>
              <a:rPr lang="en-US" sz="2800" dirty="0"/>
            </a:br>
            <a:r>
              <a:rPr lang="en-US" sz="2800" dirty="0"/>
              <a:t>There are a few images (and audio files) under $</a:t>
            </a:r>
            <a:r>
              <a:rPr lang="en-US" sz="2800" dirty="0" err="1"/>
              <a:t>gft</a:t>
            </a:r>
            <a:r>
              <a:rPr lang="en-US" sz="2800" dirty="0"/>
              <a:t>/doc/objects</a:t>
            </a:r>
          </a:p>
        </p:txBody>
      </p:sp>
      <p:pic>
        <p:nvPicPr>
          <p:cNvPr id="15" name="Content Placeholder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D09199-6697-B44B-A91A-32707AD85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95248" y="1842941"/>
            <a:ext cx="7666020" cy="302636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8CE9-3A19-B945-9CE5-226C9920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25DA-F421-0941-92D5-69CB7447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D68BF-DBB9-A344-A475-3FD1E228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24</a:t>
            </a:fld>
            <a:endParaRPr lang="en-US"/>
          </a:p>
        </p:txBody>
      </p:sp>
      <p:pic>
        <p:nvPicPr>
          <p:cNvPr id="13" name="Content Placeholder 12" descr="A collage of a cat&#10;&#10;Description automatically generated with low confidence">
            <a:extLst>
              <a:ext uri="{FF2B5EF4-FFF2-40B4-BE49-F238E27FC236}">
                <a16:creationId xmlns:a16="http://schemas.microsoft.com/office/drawing/2014/main" id="{93D44669-2F90-D244-BBC4-28581ABC7C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842941"/>
            <a:ext cx="4358228" cy="3078991"/>
          </a:xfrm>
        </p:spPr>
      </p:pic>
    </p:spTree>
    <p:extLst>
      <p:ext uri="{BB962C8B-B14F-4D97-AF65-F5344CB8AC3E}">
        <p14:creationId xmlns:p14="http://schemas.microsoft.com/office/powerpoint/2010/main" val="1453199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6A29-8F9B-EF4A-A336-BC77E53B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Speech Recognition (ASR, </a:t>
            </a:r>
            <a:r>
              <a:rPr lang="en-US" dirty="0" err="1"/>
              <a:t>ctc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46D7F-BB00-284C-889F-DCDBBC8B8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from stdin</a:t>
            </a:r>
          </a:p>
        </p:txBody>
      </p:sp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A452B164-1C51-4149-BC71-64BCD3931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920" y="2533093"/>
            <a:ext cx="5372630" cy="7750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2CD5D-EBC1-304B-8AE0-63CDC2A81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Input from dataset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D60AB51D-B135-E848-92B3-94511D37F4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559982"/>
            <a:ext cx="3699490" cy="121898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3CA24-FC02-8A4E-BE78-F2C04EB3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964BF-83E3-694D-963F-80119DCD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1BF52-33E1-B249-B520-219A4526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25</a:t>
            </a:fld>
            <a:endParaRPr lang="en-US"/>
          </a:p>
        </p:txBody>
      </p:sp>
      <p:pic>
        <p:nvPicPr>
          <p:cNvPr id="15" name="Picture 1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19A55E-A39D-5440-8BED-9FDD7CF1F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9" y="3515086"/>
            <a:ext cx="5179181" cy="1197155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23A97D05-0B74-5C43-8DBE-042B8C2D7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191" y="4747865"/>
            <a:ext cx="8605180" cy="163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9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--task argument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r>
              <a:rPr lang="en-US" dirty="0">
                <a:sym typeface="Wingdings" pitchFamily="2" charset="2"/>
              </a:rPr>
              <a:t> Pipelines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  <a:hlinkClick r:id="rId2"/>
              </a:rPr>
              <a:t>https://huggingface.co/docs/transformers/v4.16.2/en/main_classes/pipelines</a:t>
            </a:r>
            <a:r>
              <a:rPr lang="en-US" sz="2400" dirty="0">
                <a:sym typeface="Wingdings" pitchFamily="2" charset="2"/>
              </a:rPr>
              <a:t> 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E816B-7AE1-164B-AFD0-0C6A3EF692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4826"/>
            <a:ext cx="5181600" cy="419293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0928" y="1825625"/>
            <a:ext cx="5116143" cy="43513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D70BE7-2418-EC43-BF2E-0D5FF3740988}"/>
              </a:ext>
            </a:extLst>
          </p:cNvPr>
          <p:cNvCxnSpPr/>
          <p:nvPr/>
        </p:nvCxnSpPr>
        <p:spPr>
          <a:xfrm>
            <a:off x="4338638" y="2200275"/>
            <a:ext cx="1890712" cy="2238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E1AE35-4673-DF4B-A823-95ED66530A0A}"/>
              </a:ext>
            </a:extLst>
          </p:cNvPr>
          <p:cNvCxnSpPr>
            <a:cxnSpLocks/>
          </p:cNvCxnSpPr>
          <p:nvPr/>
        </p:nvCxnSpPr>
        <p:spPr>
          <a:xfrm>
            <a:off x="4624388" y="3608388"/>
            <a:ext cx="1719262" cy="13398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19EC58-41FA-CE49-AC68-0F66D1CE4EC7}"/>
              </a:ext>
            </a:extLst>
          </p:cNvPr>
          <p:cNvCxnSpPr>
            <a:cxnSpLocks/>
          </p:cNvCxnSpPr>
          <p:nvPr/>
        </p:nvCxnSpPr>
        <p:spPr>
          <a:xfrm flipV="1">
            <a:off x="3848101" y="3319462"/>
            <a:ext cx="2352674" cy="744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B6508-2206-DC4E-AEAE-258E584F056C}"/>
              </a:ext>
            </a:extLst>
          </p:cNvPr>
          <p:cNvCxnSpPr>
            <a:cxnSpLocks/>
          </p:cNvCxnSpPr>
          <p:nvPr/>
        </p:nvCxnSpPr>
        <p:spPr>
          <a:xfrm>
            <a:off x="3895725" y="4673643"/>
            <a:ext cx="2447925" cy="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F1BAF0-B42D-9845-AE8F-4A30D86A6052}"/>
              </a:ext>
            </a:extLst>
          </p:cNvPr>
          <p:cNvCxnSpPr>
            <a:cxnSpLocks/>
          </p:cNvCxnSpPr>
          <p:nvPr/>
        </p:nvCxnSpPr>
        <p:spPr>
          <a:xfrm flipV="1">
            <a:off x="5929313" y="5472287"/>
            <a:ext cx="457200" cy="69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6F0D6A-E0C8-C54A-B78C-389484A76ABE}"/>
              </a:ext>
            </a:extLst>
          </p:cNvPr>
          <p:cNvSpPr/>
          <p:nvPr/>
        </p:nvSpPr>
        <p:spPr>
          <a:xfrm>
            <a:off x="2800350" y="2835102"/>
            <a:ext cx="8191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156236C-4914-3546-8443-CE5A6702EC3D}"/>
              </a:ext>
            </a:extLst>
          </p:cNvPr>
          <p:cNvSpPr/>
          <p:nvPr/>
        </p:nvSpPr>
        <p:spPr>
          <a:xfrm>
            <a:off x="3814763" y="5764821"/>
            <a:ext cx="20764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7E1F82F-132C-C14A-BDE9-1EB6FFCC4D11}"/>
              </a:ext>
            </a:extLst>
          </p:cNvPr>
          <p:cNvSpPr/>
          <p:nvPr/>
        </p:nvSpPr>
        <p:spPr>
          <a:xfrm>
            <a:off x="3814763" y="5499807"/>
            <a:ext cx="20764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5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2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6096-B43D-C642-998D-CC87CE9F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49FF-A4E1-C940-A7F9-709D0650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How do I find the </a:t>
            </a:r>
            <a:r>
              <a:rPr lang="en-US" b="1" i="1" dirty="0"/>
              <a:t>good</a:t>
            </a:r>
            <a:r>
              <a:rPr lang="en-US" b="1" dirty="0"/>
              <a:t> stuff?</a:t>
            </a:r>
          </a:p>
          <a:p>
            <a:r>
              <a:rPr lang="en-US" dirty="0"/>
              <a:t>And how do I use the </a:t>
            </a:r>
            <a:r>
              <a:rPr lang="en-US" i="1" dirty="0"/>
              <a:t>good</a:t>
            </a:r>
            <a:r>
              <a:rPr lang="en-US" dirty="0"/>
              <a:t> stuff?</a:t>
            </a:r>
          </a:p>
          <a:p>
            <a:endParaRPr lang="en-US" dirty="0"/>
          </a:p>
          <a:p>
            <a:r>
              <a:rPr lang="en-US" dirty="0"/>
              <a:t>Presupposition: </a:t>
            </a:r>
          </a:p>
          <a:p>
            <a:pPr lvl="1"/>
            <a:r>
              <a:rPr lang="en-US" dirty="0"/>
              <a:t>Hubs encourage sharing of </a:t>
            </a:r>
          </a:p>
          <a:p>
            <a:pPr lvl="2"/>
            <a:r>
              <a:rPr lang="en-US" dirty="0"/>
              <a:t>Datasets</a:t>
            </a:r>
          </a:p>
          <a:p>
            <a:pPr lvl="2"/>
            <a:r>
              <a:rPr lang="en-US" dirty="0"/>
              <a:t>Models</a:t>
            </a:r>
          </a:p>
          <a:p>
            <a:pPr lvl="2"/>
            <a:r>
              <a:rPr lang="en-US" dirty="0"/>
              <a:t>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B7941-2C40-F34C-AFDD-0DE05114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3789-6514-8A44-AE6A-64DF1D85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7B98-11D9-C946-BD4F-B2E61740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8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FC5B-E15E-8342-807F-C470ED53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Embarrassment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80F-71D9-A249-8715-695E70F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Hubs have 40k models &amp; 4k datasets (increasing 3x per year)</a:t>
            </a:r>
          </a:p>
          <a:p>
            <a:pPr lvl="1"/>
            <a:r>
              <a:rPr lang="en-US" dirty="0"/>
              <a:t>Q: How can I find the good stuff?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A: </a:t>
            </a:r>
            <a:r>
              <a:rPr lang="en-US" b="1" i="1" dirty="0" err="1"/>
              <a:t>gft_summary</a:t>
            </a:r>
            <a:endParaRPr lang="en-US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2BE5-F5EC-B746-A38B-93B4E42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F8CE-ABD5-7A4E-A6EC-31ED7A7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8B63-1ACC-DA42-959D-4677C7AD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7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1 of 7</a:t>
            </a:r>
            <a:br>
              <a:rPr lang="en-US" dirty="0"/>
            </a:br>
            <a:r>
              <a:rPr lang="en-US" dirty="0"/>
              <a:t>Summarize (almost) anything</a:t>
            </a:r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051"/>
          <a:stretch/>
        </p:blipFill>
        <p:spPr>
          <a:xfrm>
            <a:off x="875906" y="2141422"/>
            <a:ext cx="14116481" cy="319414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DA472B8-EC09-E245-9D02-18A947733276}"/>
              </a:ext>
            </a:extLst>
          </p:cNvPr>
          <p:cNvSpPr/>
          <p:nvPr/>
        </p:nvSpPr>
        <p:spPr>
          <a:xfrm>
            <a:off x="6711895" y="3965497"/>
            <a:ext cx="2444501" cy="545380"/>
          </a:xfrm>
          <a:prstGeom prst="wedgeRoundRectCallout">
            <a:avLst>
              <a:gd name="adj1" fmla="val -88294"/>
              <a:gd name="adj2" fmla="val 17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Emotion Classes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82529F2-BC84-7B48-BF7A-FB8CA95F0E16}"/>
              </a:ext>
            </a:extLst>
          </p:cNvPr>
          <p:cNvSpPr/>
          <p:nvPr/>
        </p:nvSpPr>
        <p:spPr>
          <a:xfrm>
            <a:off x="1358746" y="5335571"/>
            <a:ext cx="2380240" cy="797139"/>
          </a:xfrm>
          <a:prstGeom prst="wedgeRoundRectCallout">
            <a:avLst>
              <a:gd name="adj1" fmla="val -28313"/>
              <a:gd name="adj2" fmla="val -794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both data and model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26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2D97F21-39B7-0B47-9933-9398E1A0B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207" y="676823"/>
            <a:ext cx="8967371" cy="5605569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77055D-667C-B645-A040-4394A2A5A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00377" y="4685774"/>
            <a:ext cx="2928961" cy="2082054"/>
          </a:xfr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Score dataset by: </a:t>
            </a:r>
          </a:p>
          <a:p>
            <a:pPr lvl="1"/>
            <a:r>
              <a:rPr lang="en-US" dirty="0"/>
              <a:t># of downloads</a:t>
            </a:r>
          </a:p>
          <a:p>
            <a:pPr lvl="1"/>
            <a:r>
              <a:rPr lang="en-US" dirty="0"/>
              <a:t># of likes</a:t>
            </a:r>
          </a:p>
          <a:p>
            <a:pPr lvl="1"/>
            <a:r>
              <a:rPr lang="en-US" dirty="0"/>
              <a:t># of models</a:t>
            </a:r>
          </a:p>
          <a:p>
            <a:pPr lvl="1"/>
            <a:r>
              <a:rPr lang="en-US" dirty="0"/>
              <a:t># of citations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35108-AD1C-3446-BA8F-ECFB1C00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59B67-E0BB-1E44-9331-24B88AFD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6DCFB-71E7-9944-8B57-0AE73CB3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C5E1DE3-E98A-2649-BFBF-045F2DEF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5" y="32203"/>
            <a:ext cx="9961833" cy="663048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of Success: How do we find good stuff?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A9A8EC-A339-7040-A4EB-8149AEB6140C}"/>
              </a:ext>
            </a:extLst>
          </p:cNvPr>
          <p:cNvSpPr/>
          <p:nvPr/>
        </p:nvSpPr>
        <p:spPr>
          <a:xfrm>
            <a:off x="6192213" y="4915207"/>
            <a:ext cx="2709489" cy="13671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8D55871-0BE7-484E-853D-C576F5557315}"/>
              </a:ext>
            </a:extLst>
          </p:cNvPr>
          <p:cNvSpPr/>
          <p:nvPr/>
        </p:nvSpPr>
        <p:spPr>
          <a:xfrm>
            <a:off x="9822654" y="3099922"/>
            <a:ext cx="1473704" cy="1251684"/>
          </a:xfrm>
          <a:prstGeom prst="wedgeRoundRectCallout">
            <a:avLst>
              <a:gd name="adj1" fmla="val -17277"/>
              <a:gd name="adj2" fmla="val 69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kind of search engine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7FA7BA1-A650-9E4B-9243-A7DF04C4F5F9}"/>
              </a:ext>
            </a:extLst>
          </p:cNvPr>
          <p:cNvSpPr/>
          <p:nvPr/>
        </p:nvSpPr>
        <p:spPr>
          <a:xfrm>
            <a:off x="8183090" y="1438828"/>
            <a:ext cx="3213916" cy="1251684"/>
          </a:xfrm>
          <a:prstGeom prst="wedgeRoundRectCallout">
            <a:avLst>
              <a:gd name="adj1" fmla="val 18507"/>
              <a:gd name="adj2" fmla="val 77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Algo Search: Left Rail </a:t>
            </a:r>
          </a:p>
          <a:p>
            <a:pPr algn="ctr"/>
            <a:r>
              <a:rPr lang="en-US" sz="2400" dirty="0"/>
              <a:t>vs </a:t>
            </a:r>
          </a:p>
          <a:p>
            <a:pPr algn="ctr"/>
            <a:r>
              <a:rPr lang="en-US" sz="2400" dirty="0"/>
              <a:t>Ad Search: Right Rail</a:t>
            </a:r>
          </a:p>
        </p:txBody>
      </p:sp>
    </p:spTree>
    <p:extLst>
      <p:ext uri="{BB962C8B-B14F-4D97-AF65-F5344CB8AC3E}">
        <p14:creationId xmlns:p14="http://schemas.microsoft.com/office/powerpoint/2010/main" val="33231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5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EA09-92BE-244B-94B8-35107195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45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find the good stuff?  Popular Datasets?</a:t>
            </a:r>
            <a:br>
              <a:rPr lang="en-US" dirty="0"/>
            </a:br>
            <a:r>
              <a:rPr lang="en-US" sz="4000" dirty="0" err="1"/>
              <a:t>gft_summary</a:t>
            </a:r>
            <a:r>
              <a:rPr lang="en-US" sz="4000" dirty="0"/>
              <a:t> –data </a:t>
            </a:r>
            <a:r>
              <a:rPr lang="en-US" sz="4000" dirty="0" err="1"/>
              <a:t>H:__contains__wiki</a:t>
            </a:r>
            <a:r>
              <a:rPr lang="en-US" sz="4000" dirty="0"/>
              <a:t> --</a:t>
            </a:r>
            <a:r>
              <a:rPr lang="en-US" sz="4000" dirty="0" err="1"/>
              <a:t>topn</a:t>
            </a:r>
            <a:r>
              <a:rPr lang="en-US" sz="4000" dirty="0"/>
              <a:t> 20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8AE9-EBF4-7648-B2DC-5FA0FB2B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197D-0C65-D24C-A82C-09B60264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58A4-CB04-1744-87E9-F6EED1D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A7D1238-EDD0-4A4B-BA03-E10237AA62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9877" y="1326780"/>
          <a:ext cx="10972800" cy="5531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8676">
                  <a:extLst>
                    <a:ext uri="{9D8B030D-6E8A-4147-A177-3AD203B41FA5}">
                      <a16:colId xmlns:a16="http://schemas.microsoft.com/office/drawing/2014/main" val="1031231742"/>
                    </a:ext>
                  </a:extLst>
                </a:gridCol>
                <a:gridCol w="1315039">
                  <a:extLst>
                    <a:ext uri="{9D8B030D-6E8A-4147-A177-3AD203B41FA5}">
                      <a16:colId xmlns:a16="http://schemas.microsoft.com/office/drawing/2014/main" val="2779876202"/>
                    </a:ext>
                  </a:extLst>
                </a:gridCol>
                <a:gridCol w="1074656">
                  <a:extLst>
                    <a:ext uri="{9D8B030D-6E8A-4147-A177-3AD203B41FA5}">
                      <a16:colId xmlns:a16="http://schemas.microsoft.com/office/drawing/2014/main" val="411662049"/>
                    </a:ext>
                  </a:extLst>
                </a:gridCol>
                <a:gridCol w="6094429">
                  <a:extLst>
                    <a:ext uri="{9D8B030D-6E8A-4147-A177-3AD203B41FA5}">
                      <a16:colId xmlns:a16="http://schemas.microsoft.com/office/drawing/2014/main" val="1221723554"/>
                    </a:ext>
                  </a:extLst>
                </a:gridCol>
              </a:tblGrid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Dataset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>
                          <a:effectLst/>
                        </a:rPr>
                        <a:t>Downloads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Likes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PWC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3619916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wikitext</a:t>
                      </a:r>
                      <a:endParaRPr lang="en-US" sz="1400" b="0" i="0" u="none" strike="noStrike" dirty="0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119,031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https://paperswithcode.com/dataset/wikitext-2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709637783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wikiann</a:t>
                      </a:r>
                      <a:endParaRPr lang="en-US" sz="1400" b="0" i="0" u="none" strike="noStrike" dirty="0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20,021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https://paperswithcode.com/dataset/wikiann-1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201216561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wiki_snippets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16,550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05733054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wikipedia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14,729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98227081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wiki_bio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10,135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https://paperswithcode.com/dataset/wikibio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55666032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wiki_qa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9,670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https://paperswithcode.com/dataset/wikiqa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89736388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wiki_hop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8,961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https://paperswithcode.com/dataset/wikihop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06057468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wiki_dpr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5,310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4142232492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wiki_split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5,260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https://paperswithcode.com/dataset/wikisplit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05774600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wiki40b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2,618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/dataset/wiki-40b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4260675870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wikisql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wikisql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92435923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wikihow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1,601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wikihow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416562340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wiki_lingua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1,508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wikilingua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669236361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kilt_wikipedia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1,421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0973888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Tevatron/wikipedia-nq-corpus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1,368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440106766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wiki_auto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147269146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wiki_asp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1,192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wikiasp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10830295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wikicorpus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323366469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wiki_atomic_edits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wikiatomicedits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94876003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iapp_wiki_qa_squad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16268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79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EA09-92BE-244B-94B8-3510719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I find the good stuff?  Popular Datasets?</a:t>
            </a:r>
            <a:br>
              <a:rPr lang="en-US" dirty="0"/>
            </a:br>
            <a:r>
              <a:rPr lang="en-US" dirty="0" err="1"/>
              <a:t>gft_summary</a:t>
            </a:r>
            <a:r>
              <a:rPr lang="en-US" dirty="0"/>
              <a:t> –data </a:t>
            </a:r>
            <a:r>
              <a:rPr lang="en-US" dirty="0" err="1"/>
              <a:t>H:__contains</a:t>
            </a:r>
            <a:r>
              <a:rPr lang="en-US" dirty="0"/>
              <a:t>__ --</a:t>
            </a:r>
            <a:r>
              <a:rPr lang="en-US" dirty="0" err="1"/>
              <a:t>topn</a:t>
            </a:r>
            <a:r>
              <a:rPr lang="en-US" dirty="0"/>
              <a:t> 20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46ECD35-6906-1643-8726-627478B020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9702800" cy="4711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439">
                  <a:extLst>
                    <a:ext uri="{9D8B030D-6E8A-4147-A177-3AD203B41FA5}">
                      <a16:colId xmlns:a16="http://schemas.microsoft.com/office/drawing/2014/main" val="1388434972"/>
                    </a:ext>
                  </a:extLst>
                </a:gridCol>
                <a:gridCol w="1390454">
                  <a:extLst>
                    <a:ext uri="{9D8B030D-6E8A-4147-A177-3AD203B41FA5}">
                      <a16:colId xmlns:a16="http://schemas.microsoft.com/office/drawing/2014/main" val="1223024154"/>
                    </a:ext>
                  </a:extLst>
                </a:gridCol>
                <a:gridCol w="787138">
                  <a:extLst>
                    <a:ext uri="{9D8B030D-6E8A-4147-A177-3AD203B41FA5}">
                      <a16:colId xmlns:a16="http://schemas.microsoft.com/office/drawing/2014/main" val="3505652636"/>
                    </a:ext>
                  </a:extLst>
                </a:gridCol>
                <a:gridCol w="5168769">
                  <a:extLst>
                    <a:ext uri="{9D8B030D-6E8A-4147-A177-3AD203B41FA5}">
                      <a16:colId xmlns:a16="http://schemas.microsoft.com/office/drawing/2014/main" val="1231870543"/>
                    </a:ext>
                  </a:extLst>
                </a:gridCol>
              </a:tblGrid>
              <a:tr h="1528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sng" strike="noStrike">
                          <a:effectLst/>
                        </a:rPr>
                        <a:t>Dataset</a:t>
                      </a:r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Downloads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effectLst/>
                        </a:rPr>
                        <a:t>Likes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sng" strike="noStrike" dirty="0">
                          <a:effectLst/>
                        </a:rPr>
                        <a:t>PWC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366548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glue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926,082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https://paperswithcode.com/dataset/glue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39869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super_glue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306,473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https://paperswithcode.com/dataset/superglue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496427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wikitext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119,031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https://paperswithcode.com/dataset/wikitext-2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25823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imdb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105,321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https://paperswithcode.com/dataset/imdb-movie-reviews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725661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20031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squad_es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72,163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https://paperswithcode.com/dataset/squad-es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38137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paws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65,433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https://paperswithcode.com/dataset/paws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256137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librispeech_asr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65,325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https://paperswithcode.com/dataset/librispeech-1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79543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wmt16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https://paperswithcode.com/dataset/wmt-2016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13391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41,987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xnli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86042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https://paperswithcode.com/dataset/snli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683708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ag_news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https://paperswithcode.com/dataset/ag-news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74308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https://paperswithcode.com/dataset/anli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15991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amazon_polarity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28,584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3400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squad_v2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62869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conll2003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26,012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https://paperswithcode.com/dataset/conll-2003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266515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red_caps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25,940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https://paperswithcode.com/dataset/redcaps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82719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common_voice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https://paperswithcode.com/dataset/common-voice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2807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stsb_multi_mt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70826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trec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23,313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trecqa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40967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8AE9-EBF4-7648-B2DC-5FA0FB2B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197D-0C65-D24C-A82C-09B60264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58A4-CB04-1744-87E9-F6EED1D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9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3600" dirty="0"/>
              <a:t>Find models associated with a task (ASR)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1AF89D-31E3-D444-AFD7-7732D4149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292" y="2545053"/>
            <a:ext cx="9826770" cy="398722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33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0E1B053-BC51-E041-9877-22EDE8FC06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BF28AAB-0749-024E-91DB-3759894D7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7D896-8198-5141-A647-8BDC0BA07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08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3600" dirty="0"/>
              <a:t>Find models associated with a task (ASR)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7D896-8198-5141-A647-8BDC0BA07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1AF89D-31E3-D444-AFD7-7732D4149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181" y="2505075"/>
            <a:ext cx="7090411" cy="2876940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54368B-7BDB-2C4A-9EF4-7EA6F18A2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358618" cy="823912"/>
          </a:xfrm>
        </p:spPr>
        <p:txBody>
          <a:bodyPr/>
          <a:lstStyle/>
          <a:p>
            <a:r>
              <a:rPr lang="en-US" dirty="0"/>
              <a:t>dataset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34</a:t>
            </a:fld>
            <a:endParaRPr lang="en-US"/>
          </a:p>
        </p:txBody>
      </p:sp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709410E4-A219-FC4D-836C-A841FB634C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64427" y="3950140"/>
            <a:ext cx="7010636" cy="2771335"/>
          </a:xfr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A188A0-5A58-A14F-933F-2C7A7D0A9C4C}"/>
              </a:ext>
            </a:extLst>
          </p:cNvPr>
          <p:cNvSpPr/>
          <p:nvPr/>
        </p:nvSpPr>
        <p:spPr>
          <a:xfrm>
            <a:off x="3015063" y="3209272"/>
            <a:ext cx="937960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9D9FA13-FF74-C245-A434-C4A2CDC8660E}"/>
              </a:ext>
            </a:extLst>
          </p:cNvPr>
          <p:cNvSpPr/>
          <p:nvPr/>
        </p:nvSpPr>
        <p:spPr>
          <a:xfrm>
            <a:off x="7385539" y="5176837"/>
            <a:ext cx="3493476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75A90B-D97E-1F40-9A43-AF4F251FCBC0}"/>
              </a:ext>
            </a:extLst>
          </p:cNvPr>
          <p:cNvSpPr/>
          <p:nvPr/>
        </p:nvSpPr>
        <p:spPr>
          <a:xfrm>
            <a:off x="3338732" y="3410929"/>
            <a:ext cx="3366869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1958585-D19B-2547-B36A-97479817C311}"/>
              </a:ext>
            </a:extLst>
          </p:cNvPr>
          <p:cNvSpPr/>
          <p:nvPr/>
        </p:nvSpPr>
        <p:spPr>
          <a:xfrm>
            <a:off x="7190592" y="4979457"/>
            <a:ext cx="771722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4000" dirty="0"/>
              <a:t>Find popular models associated with a dataset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28ADB8F9-074F-BA40-93D6-32E47F95A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6584"/>
            <a:ext cx="10515600" cy="3969420"/>
          </a:xfrm>
        </p:spPr>
      </p:pic>
    </p:spTree>
    <p:extLst>
      <p:ext uri="{BB962C8B-B14F-4D97-AF65-F5344CB8AC3E}">
        <p14:creationId xmlns:p14="http://schemas.microsoft.com/office/powerpoint/2010/main" val="1549501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4000" dirty="0"/>
              <a:t>Find popular models associated with a task (MT)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6DA94436-ACD9-C247-B6B2-C435DB16B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3291"/>
            <a:ext cx="10515600" cy="3796005"/>
          </a:xfrm>
        </p:spPr>
      </p:pic>
    </p:spTree>
    <p:extLst>
      <p:ext uri="{BB962C8B-B14F-4D97-AF65-F5344CB8AC3E}">
        <p14:creationId xmlns:p14="http://schemas.microsoft.com/office/powerpoint/2010/main" val="2842104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FC5B-E15E-8342-807F-C470ED53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Embarrassment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80F-71D9-A249-8715-695E70F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Hubs have 30k models &amp; 3k datasets (increasing 3x per year)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Q: How can I find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A: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__contains__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Find popular models/datasets that contain substring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__infer__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Find popular models that are associated with task/dataset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Examples: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--data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H:__contains__emotion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H:__contains__emotion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--task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H:classify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H:__infer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5 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--data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H:__infer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2BE5-F5EC-B746-A38B-93B4E42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F8CE-ABD5-7A4E-A6EC-31ED7A7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8B63-1ACC-DA42-959D-4677C7AD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8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8549-68D4-784C-A22C-DA3FB07F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counts as ``good’’ stuff?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B5C-8E90-B147-A62A-03F49365A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Academic Metrics:</a:t>
            </a:r>
          </a:p>
          <a:p>
            <a:pPr lvl="1"/>
            <a:r>
              <a:rPr lang="en-US" dirty="0"/>
              <a:t>Peer Review (Citations)</a:t>
            </a:r>
          </a:p>
          <a:p>
            <a:r>
              <a:rPr lang="en-US" dirty="0"/>
              <a:t>Social Media Metrics:</a:t>
            </a:r>
          </a:p>
          <a:p>
            <a:pPr lvl="1"/>
            <a:r>
              <a:rPr lang="en-US" dirty="0"/>
              <a:t>Popular (Downloads)</a:t>
            </a:r>
          </a:p>
          <a:p>
            <a:pPr lvl="1"/>
            <a:r>
              <a:rPr lang="en-US" dirty="0"/>
              <a:t>Tweets / Blogs</a:t>
            </a:r>
          </a:p>
          <a:p>
            <a:r>
              <a:rPr lang="en-US" dirty="0"/>
              <a:t>SOTA: State of the art</a:t>
            </a:r>
          </a:p>
          <a:p>
            <a:pPr lvl="1"/>
            <a:r>
              <a:rPr lang="en-US" dirty="0"/>
              <a:t>Papers with Code</a:t>
            </a:r>
          </a:p>
          <a:p>
            <a:pPr lvl="1"/>
            <a:r>
              <a:rPr lang="en-US" dirty="0"/>
              <a:t>Leaderboards</a:t>
            </a:r>
          </a:p>
          <a:p>
            <a:r>
              <a:rPr lang="en-US" dirty="0"/>
              <a:t>Search Engine Optimization (SEO)</a:t>
            </a:r>
          </a:p>
          <a:p>
            <a:pPr lvl="1"/>
            <a:r>
              <a:rPr lang="en-US" dirty="0"/>
              <a:t>Adversarial Game (Arbitrage):</a:t>
            </a:r>
          </a:p>
          <a:p>
            <a:pPr lvl="2"/>
            <a:r>
              <a:rPr lang="en-US" dirty="0"/>
              <a:t>Better Web Search </a:t>
            </a:r>
            <a:r>
              <a:rPr lang="en-US" dirty="0">
                <a:sym typeface="Wingdings" pitchFamily="2" charset="2"/>
              </a:rPr>
              <a:t> ``Better’’ SEOs  Better Web Search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6182-513E-7B44-94C7-D1B6088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33DB-36D1-DF4B-90D6-7C0A9BFD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C1A99-B4C1-6340-8D5C-8B3B5D95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9C095A9-BB31-5B4A-982C-8D8DBF7B1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953"/>
          <a:stretch/>
        </p:blipFill>
        <p:spPr>
          <a:xfrm>
            <a:off x="7686392" y="40136"/>
            <a:ext cx="4341796" cy="35631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12015DA-F34B-7F43-8BCE-62F7C94A1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44"/>
          <a:stretch/>
        </p:blipFill>
        <p:spPr>
          <a:xfrm>
            <a:off x="7763347" y="3738216"/>
            <a:ext cx="4341796" cy="196698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69B87A1-8FB5-864C-B741-B542CA2A0C99}"/>
              </a:ext>
            </a:extLst>
          </p:cNvPr>
          <p:cNvSpPr/>
          <p:nvPr/>
        </p:nvSpPr>
        <p:spPr>
          <a:xfrm>
            <a:off x="3461456" y="1347549"/>
            <a:ext cx="3550548" cy="490654"/>
          </a:xfrm>
          <a:prstGeom prst="wedgeRoundRectCallout">
            <a:avLst>
              <a:gd name="adj1" fmla="val 72613"/>
              <a:gd name="adj2" fmla="val -204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Many Downloads, but not SOTA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E015C2-1C28-ED48-A730-A0525FF98327}"/>
              </a:ext>
            </a:extLst>
          </p:cNvPr>
          <p:cNvSpPr/>
          <p:nvPr/>
        </p:nvSpPr>
        <p:spPr>
          <a:xfrm>
            <a:off x="5177882" y="53517"/>
            <a:ext cx="2144751" cy="681516"/>
          </a:xfrm>
          <a:prstGeom prst="wedgeRoundRectCallout">
            <a:avLst>
              <a:gd name="adj1" fmla="val 74347"/>
              <a:gd name="adj2" fmla="val 229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Large Model</a:t>
            </a:r>
          </a:p>
          <a:p>
            <a:pPr algn="ctr"/>
            <a:r>
              <a:rPr lang="en-US" sz="2000" dirty="0"/>
              <a:t>(</a:t>
            </a:r>
            <a:r>
              <a:rPr lang="en-US" sz="2000" dirty="0" err="1"/>
              <a:t>RoBERTa</a:t>
            </a:r>
            <a:r>
              <a:rPr lang="en-US" sz="2000" dirty="0"/>
              <a:t> Large)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8F5718E-A762-9544-852A-E275C6AE4136}"/>
              </a:ext>
            </a:extLst>
          </p:cNvPr>
          <p:cNvSpPr/>
          <p:nvPr/>
        </p:nvSpPr>
        <p:spPr>
          <a:xfrm>
            <a:off x="4699496" y="1963901"/>
            <a:ext cx="2793008" cy="490654"/>
          </a:xfrm>
          <a:prstGeom prst="wedgeRoundRectCallout">
            <a:avLst>
              <a:gd name="adj1" fmla="val 62250"/>
              <a:gd name="adj2" fmla="val -91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Compressed (</a:t>
            </a:r>
            <a:r>
              <a:rPr lang="en-US" sz="2000" dirty="0" err="1"/>
              <a:t>distilbert</a:t>
            </a:r>
            <a:r>
              <a:rPr lang="en-US" sz="20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E37B5B1-8991-5A46-A0F1-B23AECD1A3AB}"/>
              </a:ext>
            </a:extLst>
          </p:cNvPr>
          <p:cNvSpPr/>
          <p:nvPr/>
        </p:nvSpPr>
        <p:spPr>
          <a:xfrm>
            <a:off x="4699496" y="1963901"/>
            <a:ext cx="2793008" cy="490654"/>
          </a:xfrm>
          <a:prstGeom prst="wedgeRoundRectCallout">
            <a:avLst>
              <a:gd name="adj1" fmla="val 62250"/>
              <a:gd name="adj2" fmla="val 42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Compressed (</a:t>
            </a:r>
            <a:r>
              <a:rPr lang="en-US" sz="2000" dirty="0" err="1"/>
              <a:t>distilbert</a:t>
            </a:r>
            <a:r>
              <a:rPr lang="en-US" sz="20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2E3790C-D088-074E-8E21-D6B07ECA8A65}"/>
              </a:ext>
            </a:extLst>
          </p:cNvPr>
          <p:cNvSpPr/>
          <p:nvPr/>
        </p:nvSpPr>
        <p:spPr>
          <a:xfrm>
            <a:off x="5706078" y="2963426"/>
            <a:ext cx="1616555" cy="490654"/>
          </a:xfrm>
          <a:prstGeom prst="wedgeRoundRectCallout">
            <a:avLst>
              <a:gd name="adj1" fmla="val 85152"/>
              <a:gd name="adj2" fmla="val -1922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Ease-of-Use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AD393C-7CFB-198E-1BEE-0CF3E27CBD9F}"/>
              </a:ext>
            </a:extLst>
          </p:cNvPr>
          <p:cNvSpPr/>
          <p:nvPr/>
        </p:nvSpPr>
        <p:spPr>
          <a:xfrm>
            <a:off x="11255352" y="1347548"/>
            <a:ext cx="584672" cy="298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9FEC-8072-6545-8C75-5A7A3AFB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SOTA-Chasing: Leaderboards Considered Harmful</a:t>
            </a:r>
            <a:br>
              <a:rPr lang="en-US" sz="1400" dirty="0"/>
            </a:br>
            <a:r>
              <a:rPr lang="en-US" sz="1400" dirty="0"/>
              <a:t>SOTA-chasing refers to papers that report SOTA numbers, but contribute little of lasting value to the literature. The point is the pointlessness.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A2C18-2E4A-524C-A6EF-A0ADF865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EC17-120E-1C43-9DC2-999EC795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1AB33-A2C3-1141-A3A8-AAE747D1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70A256-EF8E-5B42-A5E3-1AD29C923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1"/>
          <a:stretch/>
        </p:blipFill>
        <p:spPr>
          <a:xfrm>
            <a:off x="292627" y="1707744"/>
            <a:ext cx="8942376" cy="412813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56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2 of 7</a:t>
            </a:r>
            <a:br>
              <a:rPr lang="en-US" dirty="0"/>
            </a:br>
            <a:r>
              <a:rPr lang="en-US" sz="3200" dirty="0"/>
              <a:t>Summary with patterns (__</a:t>
            </a:r>
            <a:r>
              <a:rPr lang="en-US" sz="3200" i="1" dirty="0"/>
              <a:t>contains</a:t>
            </a:r>
            <a:r>
              <a:rPr lang="en-US" sz="3200" dirty="0"/>
              <a:t>__)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570"/>
          <a:stretch/>
        </p:blipFill>
        <p:spPr>
          <a:xfrm>
            <a:off x="838200" y="1914410"/>
            <a:ext cx="11037148" cy="3779380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98C250-4DEF-A843-8E59-848E6D4FA598}"/>
              </a:ext>
            </a:extLst>
          </p:cNvPr>
          <p:cNvSpPr/>
          <p:nvPr/>
        </p:nvSpPr>
        <p:spPr>
          <a:xfrm>
            <a:off x="768285" y="4482445"/>
            <a:ext cx="8757501" cy="13150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94D672E-F4FC-C74D-B1EA-323DCCA7F4C6}"/>
              </a:ext>
            </a:extLst>
          </p:cNvPr>
          <p:cNvSpPr/>
          <p:nvPr/>
        </p:nvSpPr>
        <p:spPr>
          <a:xfrm>
            <a:off x="8142436" y="4917699"/>
            <a:ext cx="4049564" cy="737525"/>
          </a:xfrm>
          <a:prstGeom prst="wedgeRoundRectCallout">
            <a:avLst>
              <a:gd name="adj1" fmla="val -61793"/>
              <a:gd name="adj2" fmla="val -268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datasets on </a:t>
            </a:r>
            <a:r>
              <a:rPr lang="en-US" sz="2400" dirty="0" err="1"/>
              <a:t>HuggingFace</a:t>
            </a:r>
            <a:r>
              <a:rPr lang="en-US" sz="2400" dirty="0"/>
              <a:t> that contain “emotion”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D5D1F7D-AF9E-8F4E-8FB3-F5F12C8D87D4}"/>
              </a:ext>
            </a:extLst>
          </p:cNvPr>
          <p:cNvSpPr/>
          <p:nvPr/>
        </p:nvSpPr>
        <p:spPr>
          <a:xfrm>
            <a:off x="2117772" y="5883892"/>
            <a:ext cx="4049564" cy="737525"/>
          </a:xfrm>
          <a:prstGeom prst="wedgeRoundRectCallout">
            <a:avLst>
              <a:gd name="adj1" fmla="val -24079"/>
              <a:gd name="adj2" fmla="val -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</a:t>
            </a:r>
            <a:r>
              <a:rPr lang="en-US" sz="2400" i="1" u="sng" dirty="0"/>
              <a:t>models</a:t>
            </a:r>
            <a:r>
              <a:rPr lang="en-US" sz="2400" dirty="0"/>
              <a:t> on </a:t>
            </a:r>
            <a:r>
              <a:rPr lang="en-US" sz="2400" dirty="0" err="1"/>
              <a:t>HuggingFace</a:t>
            </a:r>
            <a:r>
              <a:rPr lang="en-US" sz="2400" dirty="0"/>
              <a:t> that contain “emotion”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76233F5-6518-81A0-5EC0-5D48B267A373}"/>
              </a:ext>
            </a:extLst>
          </p:cNvPr>
          <p:cNvSpPr/>
          <p:nvPr/>
        </p:nvSpPr>
        <p:spPr>
          <a:xfrm>
            <a:off x="8076448" y="3047292"/>
            <a:ext cx="3524719" cy="1051742"/>
          </a:xfrm>
          <a:prstGeom prst="wedgeRoundRectCallout">
            <a:avLst>
              <a:gd name="adj1" fmla="val -37001"/>
              <a:gd name="adj2" fmla="val 747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Search Engine</a:t>
            </a:r>
          </a:p>
          <a:p>
            <a:pPr algn="ctr"/>
            <a:r>
              <a:rPr lang="en-US" sz="2000" dirty="0"/>
              <a:t>(Embarrassment of Riches)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34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F3AE-C103-B344-80F9-9F16462B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PWC: </a:t>
            </a:r>
            <a:r>
              <a:rPr lang="en-US" sz="4000" dirty="0">
                <a:hlinkClick r:id="rId2"/>
              </a:rPr>
              <a:t>https://paperswithcode.com/dataset/glue</a:t>
            </a:r>
            <a:r>
              <a:rPr lang="en-US" sz="40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6DF4A-C671-B945-A115-60EC00302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88CA7-B43D-3448-8CBA-C7B24C77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F8631-8176-B64D-BE75-7A1A8380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p:pic>
        <p:nvPicPr>
          <p:cNvPr id="12" name="Content Placeholder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C7E3AA-CB41-3E45-A7CD-49AC3ADB3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809" y="1626207"/>
            <a:ext cx="9797382" cy="5957203"/>
          </a:xfrm>
        </p:spPr>
      </p:pic>
    </p:spTree>
    <p:extLst>
      <p:ext uri="{BB962C8B-B14F-4D97-AF65-F5344CB8AC3E}">
        <p14:creationId xmlns:p14="http://schemas.microsoft.com/office/powerpoint/2010/main" val="3764791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3FD211-08DE-AA44-A38A-CD4A986B8F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PWC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GLUE Leaderboard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3FD211-08DE-AA44-A38A-CD4A986B8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284894-E209-644C-BBEE-4606019E1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57" y="1353834"/>
            <a:ext cx="14745335" cy="61559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52EF-4E84-814D-972B-82E53844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3D99-1ABB-9546-99C0-C5654340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38D14-B405-6C45-967A-4206B0EB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1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9F9D-A2D3-9040-9183-2F4A59F3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find ``good’’ tasks?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1BED-3560-0741-9C28-FBCC8F19E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``Good’’ tasks are like ``good’’ stuff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Academic Metrics: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Peer Review (Citations)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Social Media Metrics: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Popular (Downloads)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Tweets / Blogs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SOTA: State of the art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Papers with Code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Leaderboards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Search Engine Optimization (SEO)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Adversarial Game (Arbitrage):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Better Web Search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 ``Better’’ SEOs  Better Web Search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AC5C1-155C-B647-A377-C5A0FB75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C78FE-CF61-C44C-B6EF-EFCB307F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02BDF-C907-6E44-95F2-FB3320C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2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03669968"/>
                  </p:ext>
                </p:extLst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43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62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C4D-DE04-3B40-8E63-5E5F6B0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41" y="308565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dirty="0"/>
              <a:t>What are the most popular tasks?</a:t>
            </a:r>
            <a:br>
              <a:rPr lang="en-US" sz="6600" dirty="0"/>
            </a:br>
            <a:r>
              <a:rPr lang="en-US" sz="6000" dirty="0"/>
              <a:t>30k Models </a:t>
            </a:r>
            <a:r>
              <a:rPr lang="en-US" sz="6000" dirty="0">
                <a:sym typeface="Wingdings" pitchFamily="2" charset="2"/>
              </a:rPr>
              <a:t> Pipeline Tasks</a:t>
            </a:r>
            <a:br>
              <a:rPr lang="en-US" sz="2400" dirty="0">
                <a:sym typeface="Wingdings" pitchFamily="2" charset="2"/>
              </a:rPr>
            </a:br>
            <a:r>
              <a:rPr lang="en-US" sz="2000" dirty="0">
                <a:sym typeface="Wingdings" pitchFamily="2" charset="2"/>
              </a:rPr>
              <a:t>(computed from $</a:t>
            </a:r>
            <a:r>
              <a:rPr lang="en-US" sz="2000" dirty="0" err="1"/>
              <a:t>gft</a:t>
            </a:r>
            <a:r>
              <a:rPr lang="en-US" sz="2000" dirty="0"/>
              <a:t>/</a:t>
            </a:r>
            <a:r>
              <a:rPr lang="en-US" sz="2000" dirty="0" err="1"/>
              <a:t>gft_internals</a:t>
            </a:r>
            <a:r>
              <a:rPr lang="en-US" sz="2000" dirty="0"/>
              <a:t>/</a:t>
            </a:r>
            <a:r>
              <a:rPr lang="en-US" sz="2000" dirty="0" err="1"/>
              <a:t>huggingface_hub</a:t>
            </a:r>
            <a:r>
              <a:rPr lang="en-US" sz="2000" dirty="0"/>
              <a:t>/</a:t>
            </a:r>
            <a:r>
              <a:rPr lang="en-US" sz="2000" dirty="0" err="1"/>
              <a:t>huggingface_datasets.txt</a:t>
            </a:r>
            <a:r>
              <a:rPr lang="en-US" sz="2000" dirty="0"/>
              <a:t>)</a:t>
            </a:r>
            <a:endParaRPr lang="en-US" sz="2400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2B8E3D9-DC81-AD43-A99C-21BE0369C64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985737" y="2098675"/>
          <a:ext cx="4297362" cy="4541520"/>
        </p:xfrm>
        <a:graphic>
          <a:graphicData uri="http://schemas.openxmlformats.org/drawingml/2006/table">
            <a:tbl>
              <a:tblPr/>
              <a:tblGrid>
                <a:gridCol w="1190671">
                  <a:extLst>
                    <a:ext uri="{9D8B030D-6E8A-4147-A177-3AD203B41FA5}">
                      <a16:colId xmlns:a16="http://schemas.microsoft.com/office/drawing/2014/main" val="3061694660"/>
                    </a:ext>
                  </a:extLst>
                </a:gridCol>
                <a:gridCol w="3106691">
                  <a:extLst>
                    <a:ext uri="{9D8B030D-6E8A-4147-A177-3AD203B41FA5}">
                      <a16:colId xmlns:a16="http://schemas.microsoft.com/office/drawing/2014/main" val="3677942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74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text-to-speech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392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841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audio-to-audio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32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06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table-question-answering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73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37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31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text-to-image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40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structured-data-classification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032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image-to-text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59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voice-activity-detection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47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6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speech-segmentation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221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protein-folding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45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pipeline_tag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9337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0AC3-A272-B84B-A362-60F175C7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B8C9-6036-A04A-A720-5E1A2EB2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7B-CF6B-794E-8A52-7752DB10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7005243-22F6-FC49-8285-1E5A94758BE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98490" y="2098675"/>
          <a:ext cx="5023021" cy="4257675"/>
        </p:xfrm>
        <a:graphic>
          <a:graphicData uri="http://schemas.openxmlformats.org/drawingml/2006/table">
            <a:tbl>
              <a:tblPr/>
              <a:tblGrid>
                <a:gridCol w="1391729">
                  <a:extLst>
                    <a:ext uri="{9D8B030D-6E8A-4147-A177-3AD203B41FA5}">
                      <a16:colId xmlns:a16="http://schemas.microsoft.com/office/drawing/2014/main" val="3610995019"/>
                    </a:ext>
                  </a:extLst>
                </a:gridCol>
                <a:gridCol w="3631292">
                  <a:extLst>
                    <a:ext uri="{9D8B030D-6E8A-4147-A177-3AD203B41FA5}">
                      <a16:colId xmlns:a16="http://schemas.microsoft.com/office/drawing/2014/main" val="130543451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25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0419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00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text-classification (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299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fill-mask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648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text2text-generation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11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automatic-speech-recognition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01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52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token-classification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classify_tokens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150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2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question-answering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classify_spans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feature-extraction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81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sentence-similarity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162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summarization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3407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683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21DAED07-B992-4A4B-AAFC-9E3676A1CE67}"/>
                  </a:ext>
                </a:extLst>
              </p:cNvPr>
              <p:cNvSpPr/>
              <p:nvPr/>
            </p:nvSpPr>
            <p:spPr>
              <a:xfrm>
                <a:off x="4438957" y="2263429"/>
                <a:ext cx="2476079" cy="415094"/>
              </a:xfrm>
              <a:prstGeom prst="wedgeRoundRectCallout">
                <a:avLst>
                  <a:gd name="adj1" fmla="val -95313"/>
                  <a:gd name="adj2" fmla="val 1323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21DAED07-B992-4A4B-AAFC-9E3676A1C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57" y="2263429"/>
                <a:ext cx="2476079" cy="415094"/>
              </a:xfrm>
              <a:prstGeom prst="wedgeRoundRectCallout">
                <a:avLst>
                  <a:gd name="adj1" fmla="val -95313"/>
                  <a:gd name="adj2" fmla="val 13235"/>
                  <a:gd name="adj3" fmla="val 16667"/>
                </a:avLst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26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C4D-DE04-3B40-8E63-5E5F6B0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30k Models </a:t>
            </a:r>
            <a:r>
              <a:rPr lang="en-US" sz="6600" dirty="0">
                <a:sym typeface="Wingdings" pitchFamily="2" charset="2"/>
              </a:rPr>
              <a:t> Pipeline Tasks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(computed from $</a:t>
            </a:r>
            <a:r>
              <a:rPr lang="en-US" sz="2400" dirty="0" err="1"/>
              <a:t>gft</a:t>
            </a:r>
            <a:r>
              <a:rPr lang="en-US" sz="2400" dirty="0"/>
              <a:t>/</a:t>
            </a:r>
            <a:r>
              <a:rPr lang="en-US" sz="2400" dirty="0" err="1"/>
              <a:t>gft_internals</a:t>
            </a:r>
            <a:r>
              <a:rPr lang="en-US" sz="2400" dirty="0"/>
              <a:t>/</a:t>
            </a:r>
            <a:r>
              <a:rPr lang="en-US" sz="2400" dirty="0" err="1"/>
              <a:t>huggingface_hub</a:t>
            </a:r>
            <a:r>
              <a:rPr lang="en-US" sz="2400" dirty="0"/>
              <a:t>/</a:t>
            </a:r>
            <a:r>
              <a:rPr lang="en-US" sz="2400" dirty="0" err="1"/>
              <a:t>huggingface_datasets.txt</a:t>
            </a:r>
            <a:r>
              <a:rPr lang="en-US" sz="2400" dirty="0"/>
              <a:t>)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2B8E3D9-DC81-AD43-A99C-21BE0369C64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056438" y="1752759"/>
          <a:ext cx="4297362" cy="4541520"/>
        </p:xfrm>
        <a:graphic>
          <a:graphicData uri="http://schemas.openxmlformats.org/drawingml/2006/table">
            <a:tbl>
              <a:tblPr/>
              <a:tblGrid>
                <a:gridCol w="1190671">
                  <a:extLst>
                    <a:ext uri="{9D8B030D-6E8A-4147-A177-3AD203B41FA5}">
                      <a16:colId xmlns:a16="http://schemas.microsoft.com/office/drawing/2014/main" val="3061694660"/>
                    </a:ext>
                  </a:extLst>
                </a:gridCol>
                <a:gridCol w="3106691">
                  <a:extLst>
                    <a:ext uri="{9D8B030D-6E8A-4147-A177-3AD203B41FA5}">
                      <a16:colId xmlns:a16="http://schemas.microsoft.com/office/drawing/2014/main" val="3677942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74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text-to-speech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392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841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audio-to-audio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32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06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table-question-answering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73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37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31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text-to-image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40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structured-data-classification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032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image-to-text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59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voice-activity-detection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47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6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speech-segmentation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221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protein-folding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45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pipeline_tag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9337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0AC3-A272-B84B-A362-60F175C7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B8C9-6036-A04A-A720-5E1A2EB2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7B-CF6B-794E-8A52-7752DB10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7005243-22F6-FC49-8285-1E5A94758BE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-200631" y="1832716"/>
          <a:ext cx="5023021" cy="4257675"/>
        </p:xfrm>
        <a:graphic>
          <a:graphicData uri="http://schemas.openxmlformats.org/drawingml/2006/table">
            <a:tbl>
              <a:tblPr/>
              <a:tblGrid>
                <a:gridCol w="1391729">
                  <a:extLst>
                    <a:ext uri="{9D8B030D-6E8A-4147-A177-3AD203B41FA5}">
                      <a16:colId xmlns:a16="http://schemas.microsoft.com/office/drawing/2014/main" val="3610995019"/>
                    </a:ext>
                  </a:extLst>
                </a:gridCol>
                <a:gridCol w="3631292">
                  <a:extLst>
                    <a:ext uri="{9D8B030D-6E8A-4147-A177-3AD203B41FA5}">
                      <a16:colId xmlns:a16="http://schemas.microsoft.com/office/drawing/2014/main" val="130543451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25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0419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00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text-classification (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299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fill-mask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648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text2text-generation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11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automatic-speech-recognition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01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52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token-classification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classify_tokens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150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2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question-answering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classify_spans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feature-extraction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81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sentence-similarity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162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summarization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3407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68308"/>
                  </a:ext>
                </a:extLst>
              </a:tr>
            </a:tbl>
          </a:graphicData>
        </a:graphic>
      </p:graphicFrame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51B31B-5104-B743-ACC9-5E5902149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283" y="1690688"/>
            <a:ext cx="12192000" cy="49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Seven Simple Examples: 3 of 7</a:t>
            </a:r>
            <a:br>
              <a:rPr lang="en-US" dirty="0"/>
            </a:br>
            <a:r>
              <a:rPr lang="en-US" sz="2800" dirty="0"/>
              <a:t>Predict: Sentiment Analysis &amp; Text Classification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3693"/>
            <a:ext cx="8183252" cy="487918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C2C3B-7D18-7945-B439-96AF25711CE2}"/>
              </a:ext>
            </a:extLst>
          </p:cNvPr>
          <p:cNvSpPr/>
          <p:nvPr/>
        </p:nvSpPr>
        <p:spPr>
          <a:xfrm>
            <a:off x="716437" y="4586787"/>
            <a:ext cx="8757501" cy="1804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6A052C1-32FA-5547-8222-E849FE3306B2}"/>
              </a:ext>
            </a:extLst>
          </p:cNvPr>
          <p:cNvSpPr/>
          <p:nvPr/>
        </p:nvSpPr>
        <p:spPr>
          <a:xfrm>
            <a:off x="6493597" y="4848608"/>
            <a:ext cx="4860203" cy="545380"/>
          </a:xfrm>
          <a:prstGeom prst="wedgeRoundRectCallout">
            <a:avLst>
              <a:gd name="adj1" fmla="val -64295"/>
              <a:gd name="adj2" fmla="val -16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Default model </a:t>
            </a:r>
            <a:r>
              <a:rPr lang="en-US" sz="2400" dirty="0">
                <a:sym typeface="Wingdings" pitchFamily="2" charset="2"/>
              </a:rPr>
              <a:t> Sentiment Analysis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EA398CA-2268-8841-BB45-26EF48BF2860}"/>
              </a:ext>
            </a:extLst>
          </p:cNvPr>
          <p:cNvSpPr/>
          <p:nvPr/>
        </p:nvSpPr>
        <p:spPr>
          <a:xfrm>
            <a:off x="7920964" y="5947495"/>
            <a:ext cx="2444501" cy="545380"/>
          </a:xfrm>
          <a:prstGeom prst="wedgeRoundRectCallout">
            <a:avLst>
              <a:gd name="adj1" fmla="val -71060"/>
              <a:gd name="adj2" fmla="val -18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Emotion Classes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033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4 of 7</a:t>
            </a:r>
            <a:br>
              <a:rPr lang="en-US" dirty="0"/>
            </a:br>
            <a:r>
              <a:rPr lang="en-US" sz="3200" dirty="0"/>
              <a:t>More tasks: </a:t>
            </a:r>
            <a:r>
              <a:rPr lang="en-US" sz="3200" dirty="0" err="1"/>
              <a:t>token_classification</a:t>
            </a:r>
            <a:r>
              <a:rPr lang="en-US" sz="3200" dirty="0"/>
              <a:t>, fill-mask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4927"/>
          <a:stretch/>
        </p:blipFill>
        <p:spPr>
          <a:xfrm>
            <a:off x="282018" y="1556296"/>
            <a:ext cx="4183737" cy="1872704"/>
          </a:xfrm>
        </p:spPr>
      </p:pic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166314C6-AF97-E840-B85B-1553E3795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60167"/>
          <a:stretch/>
        </p:blipFill>
        <p:spPr>
          <a:xfrm>
            <a:off x="385083" y="3628309"/>
            <a:ext cx="11262099" cy="2612235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4B05DD0-9C6C-6844-8515-646D971731A5}"/>
              </a:ext>
            </a:extLst>
          </p:cNvPr>
          <p:cNvSpPr/>
          <p:nvPr/>
        </p:nvSpPr>
        <p:spPr>
          <a:xfrm>
            <a:off x="9381090" y="4882655"/>
            <a:ext cx="2694178" cy="701022"/>
          </a:xfrm>
          <a:prstGeom prst="wedgeRoundRectCallout">
            <a:avLst>
              <a:gd name="adj1" fmla="val -61045"/>
              <a:gd name="adj2" fmla="val 33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dblStrike" dirty="0"/>
              <a:t>NER: Named Entity Recognition</a:t>
            </a:r>
            <a:endParaRPr lang="en-US" sz="1600" strike="dblStrike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C30309-18EB-4A49-B50F-697B3E503D37}"/>
              </a:ext>
            </a:extLst>
          </p:cNvPr>
          <p:cNvSpPr/>
          <p:nvPr/>
        </p:nvSpPr>
        <p:spPr>
          <a:xfrm>
            <a:off x="7889131" y="5837890"/>
            <a:ext cx="3857018" cy="966608"/>
          </a:xfrm>
          <a:prstGeom prst="wedgeRoundRectCallout">
            <a:avLst>
              <a:gd name="adj1" fmla="val -64104"/>
              <a:gd name="adj2" fmla="val -38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Cloze (1953)</a:t>
            </a:r>
          </a:p>
          <a:p>
            <a:pPr algn="ctr"/>
            <a:r>
              <a:rPr lang="en-US" sz="1600" dirty="0">
                <a:highlight>
                  <a:srgbClr val="FFFF00"/>
                </a:highlight>
                <a:hlinkClick r:id="rId4"/>
              </a:rPr>
              <a:t>https://en.wikipedia.org/wiki/Cloze_test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69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5 of 7</a:t>
            </a:r>
            <a:br>
              <a:rPr lang="en-US" dirty="0"/>
            </a:br>
            <a:r>
              <a:rPr lang="en-US" sz="3200" dirty="0"/>
              <a:t>Input from datasets (as opposed to stdin)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4990605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2859300"/>
            <a:ext cx="10143240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8191E-A9AC-124D-A61A-D41C349BC64D}"/>
              </a:ext>
            </a:extLst>
          </p:cNvPr>
          <p:cNvSpPr/>
          <p:nvPr/>
        </p:nvSpPr>
        <p:spPr>
          <a:xfrm>
            <a:off x="277304" y="3808429"/>
            <a:ext cx="10290143" cy="291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E9E5DB0-70FD-3543-94A8-FB29FC666A6E}"/>
              </a:ext>
            </a:extLst>
          </p:cNvPr>
          <p:cNvSpPr/>
          <p:nvPr/>
        </p:nvSpPr>
        <p:spPr>
          <a:xfrm>
            <a:off x="6840976" y="4030857"/>
            <a:ext cx="3539247" cy="701022"/>
          </a:xfrm>
          <a:prstGeom prst="wedgeRoundRectCallout">
            <a:avLst>
              <a:gd name="adj1" fmla="val -21879"/>
              <a:gd name="adj2" fmla="val -112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 Input from dataset</a:t>
            </a:r>
          </a:p>
          <a:p>
            <a:pPr algn="ctr"/>
            <a:r>
              <a:rPr lang="en-US" sz="2400" dirty="0"/>
              <a:t>(as opposed to stdin) 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B65CF0E-969F-3043-8B18-172B9FB9BDDB}"/>
              </a:ext>
            </a:extLst>
          </p:cNvPr>
          <p:cNvSpPr/>
          <p:nvPr/>
        </p:nvSpPr>
        <p:spPr>
          <a:xfrm>
            <a:off x="9162646" y="2183958"/>
            <a:ext cx="1853929" cy="563241"/>
          </a:xfrm>
          <a:prstGeom prst="wedgeRoundRectCallout">
            <a:avLst>
              <a:gd name="adj1" fmla="val -28295"/>
              <a:gd name="adj2" fmla="val 116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Specify split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363DFAD-8F0C-194B-B538-C1A30A4FB87A}"/>
              </a:ext>
            </a:extLst>
          </p:cNvPr>
          <p:cNvSpPr/>
          <p:nvPr/>
        </p:nvSpPr>
        <p:spPr>
          <a:xfrm>
            <a:off x="2441643" y="3892783"/>
            <a:ext cx="2681591" cy="839096"/>
          </a:xfrm>
          <a:prstGeom prst="wedgeRoundRectCallout">
            <a:avLst>
              <a:gd name="adj1" fmla="val -23579"/>
              <a:gd name="adj2" fmla="val -900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Equation specifies task &amp; columns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33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6 of 7</a:t>
            </a:r>
            <a:br>
              <a:rPr lang="en-US" dirty="0"/>
            </a:br>
            <a:r>
              <a:rPr lang="en-US" sz="3600" i="1" dirty="0" err="1"/>
              <a:t>gft_predict</a:t>
            </a:r>
            <a:r>
              <a:rPr lang="en-US" sz="3600" i="1" dirty="0"/>
              <a:t>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i="1" dirty="0" err="1">
                <a:sym typeface="Wingdings" pitchFamily="2" charset="2"/>
              </a:rPr>
              <a:t>gft_eval</a:t>
            </a:r>
            <a:endParaRPr lang="en-US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4990605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3655820"/>
            <a:ext cx="10143240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8191E-A9AC-124D-A61A-D41C349BC64D}"/>
              </a:ext>
            </a:extLst>
          </p:cNvPr>
          <p:cNvSpPr/>
          <p:nvPr/>
        </p:nvSpPr>
        <p:spPr>
          <a:xfrm>
            <a:off x="277304" y="4685121"/>
            <a:ext cx="10290143" cy="203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95C3E55-27CE-774B-878B-22B6C87B2ABC}"/>
              </a:ext>
            </a:extLst>
          </p:cNvPr>
          <p:cNvSpPr/>
          <p:nvPr/>
        </p:nvSpPr>
        <p:spPr>
          <a:xfrm>
            <a:off x="120784" y="5347636"/>
            <a:ext cx="8089361" cy="1090470"/>
          </a:xfrm>
          <a:prstGeom prst="wedgeRoundRectCallout">
            <a:avLst>
              <a:gd name="adj1" fmla="val -36452"/>
              <a:gd name="adj2" fmla="val -13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/>
              <a:t>Eval</a:t>
            </a:r>
            <a:r>
              <a:rPr lang="en-US" sz="3200" dirty="0"/>
              <a:t> returns a single score for the dataset split </a:t>
            </a:r>
          </a:p>
          <a:p>
            <a:pPr algn="ctr"/>
            <a:r>
              <a:rPr lang="en-US" sz="2400" dirty="0"/>
              <a:t>(as opposed to a prediction for each example in dataset split)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154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Simple Examples: 7 of 7</a:t>
            </a:r>
            <a:br>
              <a:rPr lang="en-US" dirty="0"/>
            </a:br>
            <a:r>
              <a:rPr lang="en-US" sz="3600" i="1" dirty="0" err="1"/>
              <a:t>gft_fit</a:t>
            </a:r>
            <a:r>
              <a:rPr lang="en-US" sz="3600" dirty="0"/>
              <a:t> (aka fine-tuning)</a:t>
            </a:r>
            <a:endParaRPr lang="en-US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5131177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4678627"/>
            <a:ext cx="10143240" cy="16373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DF869194-0294-8240-A1A4-45A1F41862B7}"/>
                  </a:ext>
                </a:extLst>
              </p:cNvPr>
              <p:cNvSpPr/>
              <p:nvPr/>
            </p:nvSpPr>
            <p:spPr>
              <a:xfrm>
                <a:off x="3877282" y="5622960"/>
                <a:ext cx="6823144" cy="867516"/>
              </a:xfrm>
              <a:prstGeom prst="wedgeRoundRectCallout">
                <a:avLst>
                  <a:gd name="adj1" fmla="val -60618"/>
                  <a:gd name="adj2" fmla="val 1256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Fit </a:t>
                </a:r>
                <a:r>
                  <a:rPr lang="en-US" sz="3200" dirty="0"/>
                  <a:t>returns a post-trained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DF869194-0294-8240-A1A4-45A1F4186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82" y="5622960"/>
                <a:ext cx="6823144" cy="867516"/>
              </a:xfrm>
              <a:prstGeom prst="wedgeRoundRectCallout">
                <a:avLst>
                  <a:gd name="adj1" fmla="val -60618"/>
                  <a:gd name="adj2" fmla="val 12560"/>
                  <a:gd name="adj3" fmla="val 16667"/>
                </a:avLst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82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3495</Words>
  <Application>Microsoft Macintosh PowerPoint</Application>
  <PresentationFormat>Widescreen</PresentationFormat>
  <Paragraphs>799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Menlo</vt:lpstr>
      <vt:lpstr>Wingdings</vt:lpstr>
      <vt:lpstr>Office Theme</vt:lpstr>
      <vt:lpstr>Agenda: Part A </vt:lpstr>
      <vt:lpstr>Seven Simple Examples</vt:lpstr>
      <vt:lpstr>Seven Simple Examples: 1 of 7 Summarize (almost) anything</vt:lpstr>
      <vt:lpstr>Seven Simple Examples: 2 of 7 Summary with patterns (__contains__)</vt:lpstr>
      <vt:lpstr>Seven Simple Examples: 3 of 7 Predict: Sentiment Analysis &amp; Text Classification</vt:lpstr>
      <vt:lpstr>Seven Simple Examples: 4 of 7 More tasks: token_classification, fill-mask</vt:lpstr>
      <vt:lpstr>Seven Simple Examples: 5 of 7 Input from datasets (as opposed to stdin)</vt:lpstr>
      <vt:lpstr>Seven Simple Examples: 6 of 7 gft_predict  gft_eval</vt:lpstr>
      <vt:lpstr>A Few Simple Examples: 7 of 7 gft_fit (aka fine-tuning)</vt:lpstr>
      <vt:lpstr>Recap of Seven Simple Examples</vt:lpstr>
      <vt:lpstr>Hundreds of Examples: https://github.com/kwchurch/gft </vt:lpstr>
      <vt:lpstr>Hundreds of Examples: Regression Testing</vt:lpstr>
      <vt:lpstr>Guide to Hundreds of Examples</vt:lpstr>
      <vt:lpstr>Cola subset of Glue, with pretrained models and data from HuggingFace $gft/examples/eval_examples/model.HuggingFace/language/data.HuggingFace/their_models/glue/cola.sh </vt:lpstr>
      <vt:lpstr>What is ``Good’’ Stuff?    Accuracy? Downloads?</vt:lpstr>
      <vt:lpstr>Agenda: Part A </vt:lpstr>
      <vt:lpstr>More tasks (1 of 4)</vt:lpstr>
      <vt:lpstr>More tasks (2 of 4)</vt:lpstr>
      <vt:lpstr>More tasks (3 of 4)</vt:lpstr>
      <vt:lpstr>More tasks (4 of 4)</vt:lpstr>
      <vt:lpstr>More tasks (4 of 4)</vt:lpstr>
      <vt:lpstr>gft_predict –task image-classification</vt:lpstr>
      <vt:lpstr>PowerPoint Presentation</vt:lpstr>
      <vt:lpstr>Inputs can also come from files (as well as URLs) There are a few images (and audio files) under $gft/doc/objects</vt:lpstr>
      <vt:lpstr>Task: Speech Recognition (ASR, ctc)</vt:lpstr>
      <vt:lpstr>--task argument  HuggingFace Pipelines https://huggingface.co/docs/transformers/v4.16.2/en/main_classes/pipelines </vt:lpstr>
      <vt:lpstr>Agenda: Part A </vt:lpstr>
      <vt:lpstr>Two Questions</vt:lpstr>
      <vt:lpstr>Embarrassment of Riches</vt:lpstr>
      <vt:lpstr>Metrics of Success: How do we find good stuff?</vt:lpstr>
      <vt:lpstr>How do I find the good stuff?  Popular Datasets? gft_summary –data H:__contains__wiki --topn 20</vt:lpstr>
      <vt:lpstr>How do I find the good stuff?  Popular Datasets? gft_summary –data H:__contains__ --topn 20</vt:lpstr>
      <vt:lpstr>gft_summary: How do I find the good stuff? Find models associated with a task (ASR)</vt:lpstr>
      <vt:lpstr>gft_summary: How do I find the good stuff? Find models associated with a task (ASR)</vt:lpstr>
      <vt:lpstr>gft_summary: How do I find the good stuff? Find popular models associated with a dataset</vt:lpstr>
      <vt:lpstr>gft_summary: How do I find the good stuff? Find popular models associated with a task (MT)</vt:lpstr>
      <vt:lpstr>Embarrassment of Riches</vt:lpstr>
      <vt:lpstr>What counts as ``good’’ stuff?</vt:lpstr>
      <vt:lpstr>SOTA-Chasing: Leaderboards Considered Harmful SOTA-chasing refers to papers that report SOTA numbers, but contribute little of lasting value to the literature. The point is the pointlessness.</vt:lpstr>
      <vt:lpstr>PWC: https://paperswithcode.com/dataset/glue </vt:lpstr>
      <vt:lpstr>PWC ≠ GLUE Leaderboard </vt:lpstr>
      <vt:lpstr>How do I find ``good’’ tasks?</vt:lpstr>
      <vt:lpstr>Equation Keywords ≈ Pipeline Tasks</vt:lpstr>
      <vt:lpstr>What are the most popular tasks? 30k Models  Pipeline Tasks (computed from $gft/gft_internals/huggingface_hub/huggingface_datasets.txt)</vt:lpstr>
      <vt:lpstr>30k Models  Pipeline Tasks (computed from $gft/gft_internals/huggingface_hub/huggingface_datasets.txt)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Agenda: Part A </dc:title>
  <dc:creator>sglflqcz</dc:creator>
  <cp:lastModifiedBy>sglflqcz</cp:lastModifiedBy>
  <cp:revision>1</cp:revision>
  <dcterms:created xsi:type="dcterms:W3CDTF">2022-05-07T16:50:41Z</dcterms:created>
  <dcterms:modified xsi:type="dcterms:W3CDTF">2022-05-07T16:51:25Z</dcterms:modified>
</cp:coreProperties>
</file>